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83" r:id="rId3"/>
    <p:sldId id="377" r:id="rId4"/>
    <p:sldId id="323" r:id="rId5"/>
    <p:sldId id="376" r:id="rId6"/>
    <p:sldId id="367" r:id="rId7"/>
    <p:sldId id="363" r:id="rId8"/>
    <p:sldId id="342" r:id="rId9"/>
    <p:sldId id="378" r:id="rId10"/>
    <p:sldId id="283" r:id="rId11"/>
    <p:sldId id="368" r:id="rId12"/>
    <p:sldId id="287" r:id="rId13"/>
    <p:sldId id="358" r:id="rId14"/>
    <p:sldId id="295" r:id="rId15"/>
    <p:sldId id="297" r:id="rId16"/>
    <p:sldId id="296" r:id="rId17"/>
    <p:sldId id="369" r:id="rId18"/>
    <p:sldId id="379" r:id="rId19"/>
    <p:sldId id="327" r:id="rId20"/>
    <p:sldId id="331" r:id="rId21"/>
    <p:sldId id="332" r:id="rId22"/>
    <p:sldId id="343" r:id="rId23"/>
    <p:sldId id="380" r:id="rId24"/>
    <p:sldId id="292" r:id="rId25"/>
    <p:sldId id="365" r:id="rId26"/>
    <p:sldId id="381" r:id="rId27"/>
    <p:sldId id="301" r:id="rId28"/>
    <p:sldId id="382" r:id="rId29"/>
    <p:sldId id="312" r:id="rId30"/>
    <p:sldId id="370" r:id="rId31"/>
    <p:sldId id="354" r:id="rId32"/>
    <p:sldId id="373" r:id="rId33"/>
    <p:sldId id="375" r:id="rId34"/>
    <p:sldId id="348" r:id="rId35"/>
    <p:sldId id="3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RIUS" id="{54A45B92-B386-4097-9E00-059822B15A00}">
          <p14:sldIdLst>
            <p14:sldId id="256"/>
            <p14:sldId id="383"/>
          </p14:sldIdLst>
        </p14:section>
        <p14:section name="Motivation" id="{F91D9EBD-B672-4303-8545-1D06A8853999}">
          <p14:sldIdLst>
            <p14:sldId id="377"/>
            <p14:sldId id="323"/>
            <p14:sldId id="376"/>
            <p14:sldId id="367"/>
            <p14:sldId id="363"/>
            <p14:sldId id="342"/>
          </p14:sldIdLst>
        </p14:section>
        <p14:section name="SIRIUS Goals, and building blocks" id="{C6B1A20B-0C62-460E-99B5-26F009EBB5E2}">
          <p14:sldIdLst>
            <p14:sldId id="378"/>
            <p14:sldId id="283"/>
            <p14:sldId id="368"/>
            <p14:sldId id="287"/>
          </p14:sldIdLst>
        </p14:section>
        <p14:section name="Data Refactoring" id="{8BB81941-BC72-7A43-92CE-648F49DE8A47}">
          <p14:sldIdLst>
            <p14:sldId id="358"/>
            <p14:sldId id="295"/>
            <p14:sldId id="297"/>
            <p14:sldId id="296"/>
            <p14:sldId id="369"/>
          </p14:sldIdLst>
        </p14:section>
        <p14:section name="Auditing" id="{AA071E2F-76D1-6744-A7A1-BB25AF8CF50F}">
          <p14:sldIdLst>
            <p14:sldId id="379"/>
            <p14:sldId id="327"/>
            <p14:sldId id="331"/>
            <p14:sldId id="332"/>
            <p14:sldId id="343"/>
          </p14:sldIdLst>
        </p14:section>
        <p14:section name="Data Description" id="{61BB5737-3AA8-4C7E-9F1F-E92B0919CA46}">
          <p14:sldIdLst>
            <p14:sldId id="380"/>
            <p14:sldId id="292"/>
            <p14:sldId id="365"/>
          </p14:sldIdLst>
        </p14:section>
        <p14:section name="Finding data for reading" id="{E922222C-18E9-4E03-8B4D-CBEE760F451F}">
          <p14:sldIdLst>
            <p14:sldId id="381"/>
            <p14:sldId id="301"/>
          </p14:sldIdLst>
        </p14:section>
        <p14:section name="Fuzzy Predictable Performance" id="{464E6E65-8FF1-48A4-BE2A-F728EBC765AF}">
          <p14:sldIdLst>
            <p14:sldId id="382"/>
            <p14:sldId id="312"/>
            <p14:sldId id="370"/>
            <p14:sldId id="354"/>
          </p14:sldIdLst>
        </p14:section>
        <p14:section name="Summary" id="{3088701D-F31F-47EB-909C-969231D1565D}">
          <p14:sldIdLst>
            <p14:sldId id="373"/>
            <p14:sldId id="375"/>
            <p14:sldId id="348"/>
            <p14:sldId id="36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D1E"/>
    <a:srgbClr val="BDD7EE"/>
    <a:srgbClr val="325AA3"/>
    <a:srgbClr val="FF0000"/>
    <a:srgbClr val="CACACA"/>
    <a:srgbClr val="B8B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7" autoAdjust="0"/>
    <p:restoredTop sz="96214" autoAdjust="0"/>
  </p:normalViewPr>
  <p:slideViewPr>
    <p:cSldViewPr snapToGrid="0">
      <p:cViewPr varScale="1">
        <p:scale>
          <a:sx n="154" d="100"/>
          <a:sy n="154" d="100"/>
        </p:scale>
        <p:origin x="258" y="168"/>
      </p:cViewPr>
      <p:guideLst>
        <p:guide orient="horz" pos="2160"/>
        <p:guide pos="3840"/>
      </p:guideLst>
    </p:cSldViewPr>
  </p:slideViewPr>
  <p:outlineViewPr>
    <p:cViewPr>
      <p:scale>
        <a:sx n="33" d="100"/>
        <a:sy n="33" d="100"/>
      </p:scale>
      <p:origin x="0" y="-114568"/>
    </p:cViewPr>
  </p:outlineViewPr>
  <p:notesTextViewPr>
    <p:cViewPr>
      <p:scale>
        <a:sx n="1" d="1"/>
        <a:sy n="1" d="1"/>
      </p:scale>
      <p:origin x="0" y="0"/>
    </p:cViewPr>
  </p:notesTextViewPr>
  <p:sorterViewPr>
    <p:cViewPr>
      <p:scale>
        <a:sx n="77" d="50"/>
        <a:sy n="77" d="50"/>
      </p:scale>
      <p:origin x="0" y="-31099"/>
    </p:cViewPr>
  </p:sorterViewPr>
  <p:notesViewPr>
    <p:cSldViewPr snapToGrid="0">
      <p:cViewPr varScale="1">
        <p:scale>
          <a:sx n="70" d="100"/>
          <a:sy n="70" d="100"/>
        </p:scale>
        <p:origin x="2700"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420.86804" units="1/cm"/>
          <inkml:channelProperty channel="Y" name="resolution" value="561.18475" units="1/cm"/>
          <inkml:channelProperty channel="F" name="resolution" value="0" units="1/dev"/>
          <inkml:channelProperty channel="T" name="resolution" value="1" units="1/dev"/>
        </inkml:channelProperties>
      </inkml:inkSource>
      <inkml:timestamp xml:id="ts0" timeString="2016-02-09T14:58:53.758"/>
    </inkml:context>
    <inkml:brush xml:id="br0">
      <inkml:brushProperty name="width" value="0.05292" units="cm"/>
      <inkml:brushProperty name="height" value="0.05292" units="cm"/>
      <inkml:brushProperty name="color" value="#FF0000"/>
    </inkml:brush>
  </inkml:definitions>
  <inkml:trace contextRef="#ctx0" brushRef="#br0">24285 3373 232 0,'-49'43'128'0,"42"86"-112"15,10-105 0-15,1 16-4 16,6-3 4-16,5 0-12 16,6 8 4-16,7-16-4 15,7-5 4-15,11-16-4 0,0-8 0 16,-4-11-12-16,-3-15 4 16,-14-9 4-16,-15-12 4 15,-17-1-4-15,-14 6 4 16,-18 2-8-16,-10 3 4 15,-8 11-8-15,-3 4 4 16,8 9-48-16,9 0 4 16,19 2-40-16,20 3 0 15,18-7 12-15,14 7 4 16</inkml:trace>
  <inkml:trace contextRef="#ctx0" brushRef="#br0" timeOffset="223.7294">25499 2490 284 0,'-88'-32'156'0,"24"90"-152"16,57-42 4-16,7 18-8 15,7 17 0-15,7 10 0 16,11 13 0-16,7 16-32 15,10 10 0-15,14 19-48 16,8 14 0-16,3-1-32 16,3 5 4-16</inkml:trace>
  <inkml:trace contextRef="#ctx0" brushRef="#br0" timeOffset="449.4435">25026 3228 324 0,'-56'-29'180'0,"73"39"-184"0,-3-10 0 16,25-2 8-16,25 2 0 0,17 0-52 15,21-3 4-15,22-2-64 16,13 5 4-16,1 0 8 15,-15 5 4-15</inkml:trace>
  <inkml:trace contextRef="#ctx0" brushRef="#br0" timeOffset="1036.7276">27316 3159 288 0,'-53'50'156'0,"42"85"-148"0,15-100 0 16,3 10-8-16,3 8 0 15,1 15 0-15,3 4 4 16,4 5-4-16,-1-3 4 16,1-6-28-16,-4-4 4 15,0-16 28-15,-7-19 4 0,-10-19-16 16,-4-12 0-16,-15-30 8 15,1-13 0-15,0-32 12 16,0-15 0-16,10-12 4 16,11-4 4-16,11-14-12 15,10 0 4-15,11 14 12 16,14 7 0-16,7 19-28 16,14 16 4-16,7 29 0 15,3 19 0-15,-10 31-4 16,4 19 4-16,-15 7-16 15,-13 22 0-15,-12 8-12 16,-16-3 0-16,-8 3 4 16,-18-11 4-16,-14-5-32 15,-6-11 4-15,-8-15-8 16,-4-17 0-16,5-10-8 16,-1-5 0-16,4 0-36 15,6-3 0-15</inkml:trace>
  <inkml:trace contextRef="#ctx0" brushRef="#br0" timeOffset="1335.6932">28152 2723 340 0,'-29'-35'188'0,"33"38"-176"0,-1-3 0 0,8 5-12 15,14 0 0-15,17 6 0 16,11 2 0-16,11 6-24 16,6-6 4-16,11 5-40 15,-3 6 4-15,6 8-16 16,-9-6 0-16,-8-2-28 15,-14-10 4-15,-15-1 72 16,-13-13 4-16</inkml:trace>
  <inkml:trace contextRef="#ctx0" brushRef="#br0" timeOffset="1530.8125">28780 2503 320 0,'-18'40'176'0,"18"68"-140"0,3-76 4 16,5 21-40-16,6 26 0 16,7 19-12-16,18 24 4 15,6 18-96-15,1 11 4 16,4 13-40-16,-1 5 4 16,-21-15 104-16,-17-27 0 15</inkml:trace>
  <inkml:trace contextRef="#ctx0" brushRef="#br0" timeOffset="1740.1529">28476 4326 432 0,'-42'-72'236'0,"60"72"-228"15,-8-13 0-15,18-11-16 16,15 1 4-16,24-1-24 15,21-3 0-15,21 4-68 16,11-1 0-16,7 5-16 16,-7 11 4-16,4-2 8 15,-22 7 4-15</inkml:trace>
  <inkml:trace contextRef="#ctx0" brushRef="#br0" timeOffset="2116.9503">30441 2611 340 0,'-155'30'188'0,"-11"99"-164"0,134-94 4 0,1 7-32 16,-8 19 4-16,7 13-12 15,7 8 4-15,8 21 8 16,6-5 4-16,18 5 0 16,4 0 4-16,10-10-4 15,11-3 0-15,10-13-24 16,22-19 0-1,48-29-100 1,5-11 4-16,-4-15 0 16,-4-11 4-16,-7-8 80 15,-24-10 0-15</inkml:trace>
  <inkml:trace contextRef="#ctx0" brushRef="#br0" timeOffset="3799.3901">31369 2617 220 0,'-46'-56'120'0,"4"38"-124"0,35 7 4 0,-4 8 4 16,1-2 4-16,-5-5-8 16,-2 2 4-16,-4 5 0 15,-1 3 0-15,-6 0 28 16,-7 0 0-16,-11-3-8 15,-10 3 4-15,-11 3-8 16,-11 0 0-16,-10-1-12 16,-11 4 0-16,-14-1 20 15,-3 0 0-15,-11 0-20 16,-11-5 0-16,-3 3-8 16,0-3 0-16,0 0 0 15,-4-3 4-15,-10 3-8 0,14-5 4 16,-11-5 0-16,0-1 4 15,-6 0-8-15,-1-2 0 16,-3-3 4-16,-8-5 0 16,5 3 0-16,-1-1 0 15,-4-2 4-15,1-3 4 16,0 0-8-16,-1 0 4 16,5 6-4-16,-5-3 0 15,12 0-4-15,-1 7 0 16,-3 1 0-16,-1 0 0 15,1 5 0-15,0 8 4 16,-11 8-4-16,0-3 4 0,11 16-4 16,-8 1 4-16,1-7 0 15,0 9 4-15,-1 0-8 16,1 0 0-16,-4 2 4 16,4-2 0-16,3 11 0 15,-14-1 4-15,7 6-4 16,0 15 0-16,1 9-4 15,2 12 4-15,4 9 8 16,15 10 4-16,-5 11-4 16,12 11 4-16,13 20-8 15,15 11 0-15,14 19-4 16,17 5 0-16,18 8 4 16,17 10 0-16,19-10-4 15,17 3 4-15,21-14-4 16,17-2 4-16,15-16-4 15,11-14 4-15,6-15 0 0,11-19 0 16,18-5-4-16,13-13 4 16,1-16-4-16,7-17 4 15,11-9 0-15,10-19 0 16,0-9-4-16,-4-12 4 16,8-3 0-16,3-5 4 15,7-6 0-15,-7 3 0 16,10-8-12-16,8 1 4 15,10-1 0-15,-3 0 4 16,7 5-4-16,3 11 0 16,-3 0 4-16,3 8 0 0,15 8-4 15,-4 5 4-15,3 14 0 16,8 15 4-16,-4 3 4 16,-4 13 4-16,4 3-8 15,0-3 0-15,-4-3-12 16,4-4 0-16,7-7 4 15,-7-9 0-15,4-11 0 16,3-9 4-16,-4-1-4 16,-3-9 4-16,4-5 0 15,-4-8 0-15,3-6 0 16,-3-2 0-16,-10-5-4 16,3-5 4-16,-11-3 0 15,-3-3 0-15,0 0-8 16,3-3 4-16,-14-2 0 15,4-2 4-15,-7-17-8 0,-4 0 4 16,-7-2-4-16,0-5 4 16,-10-9 0-16,-1 6 4 15,-17-3-4-15,0 3 0 16,-11 2 0-16,-17 6 4 16,-8 5 0-16,-2 5 0 15,-12 3-4-15,-7 0 0 16,-6-2 4-16,3-14 0 15,-14 8-4-15,-1-8 4 16,-2-16-8-16,-8-8 4 16,-7-7-4-16,-3-9 0 0,-1-5 0 15,-13-3 0-15,3-2 8 16,-7 5 0-16,-7-5-4 16,3 13 0-16,-6-2 0 15,-4 15 4-15,3-5-8 16,-7 10 0-16,8-2 4 15,-8 0 4-15,8 3-12 16,-1 5 4-16,0 0 4 16,1-1 4-16,3 1-8 15,0 13 4-15,-4-5 0 16,1 3 4-16,-8-1-4 16,-3-2 4-16,-4-6-8 15,-14 1 4-15,8-3 0 16,-15 2 0-16,-7 6-4 15,-4 2 0-15,-3 1 4 16,-10 12 4-16,-1-1-4 0,1 6 4 16,-8 7-8-16,4-1 0 15,0 8-48-15,0-5 4 16,7 11-60-16,3-4 4 16,4 6-28-16,4-2 0 15,-8-6 72-15,-3-5 4 16</inkml:trace>
  <inkml:trace contextRef="#ctx0" brushRef="#br0" timeOffset="5374.3435">23357 3892 88 0,'-28'-3'52'0,"-14"1"-36"15,31-1 0-15,4 3-4 16,-3 0 0-16,-1 0 0 15,0 0 0-15,-3 3 0 0,0-1 0 16,4 6 12-16,-1-2 4 16,0-1-16-16,1 3 0 15,3 8 4-15,3 0 0 16,4 5-4-16,0 10 0 16,7 7 4-16,0 20 4 15,4 0-12-15,0 5 4 16,-1 17-4-16,4 4 4 15,4 9 0-15,-4-8 0 16,0-1-4-16,-3-12 4 16,-1-6-12-16,-3-2 4 15,0-14 4-15,-3-11 0 16,-1-4 4-16,-3-9 0 0,-3-15-12 16,-1-8 0-16,1-11 0 15,-4-14 4-15,-7-23-4 16,3-2 0-16,4-6-4 15,0-16 4-15,7-5-4 16,0-11 4-16,4-5-4 16,3 3 0-1,24-27 8 1,1 16 0-16,0 14 0 16,3 7 0-16,0 8 12 15,1 19 0-15,-1 5-8 16,0 8 0-16,4 18 0 15,0 12 0-15,0 7 0 16,-1 7 0-16,1 12-8 16,4 23 4-16,-5 1-4 15,1 17 4-15,-7 9 4 0,-7-5 0 16,-4 5-4-16,-4 5 4 16,1-3-8-16,-7 3 4 15,3 0-12-15,-4-18 4 16,1-1-68-16,-4-4 0 15,4-9-4-15,-1-8 0 16,4-7-16-16,7-11 4 16,8-11 24-16,-1-21 0 15,-10-2 44-15,-4-11 4 16</inkml:trace>
  <inkml:trace contextRef="#ctx0" brushRef="#br0" timeOffset="6045.8997">24585 3461 116 0,'-14'-19'64'0,"-18"6"-52"0,25 10 4 16,0 3 4-16,-3 0 0 16,-5 0 4-16,-2 0 4 15,-1 3-12-15,0 8 0 16,-3 4-12-16,-3 15 0 16,-1 4 8-16,-7 6 0 0,4-1 0 15,-4 6 4-15,4 6 16 16,0 7 4-16,3 3-16 15,11 13 4-15,7 2-16 16,10-1 4-16,12 4-8 16,6-8 0-16,10 1 0 15,12-11 0-15,13-19-4 16,11-5 0-16,4-13 20 16,3-16 4-16,-4-16-20 15,1-16 0-15,-15-13 4 16,-10-13 4-16,-14-11-12 15,-14-16 4-15,-11 6-4 16,-21-11 4-16,-22-3 0 16,-20-5 4-16,-8 8-12 15,-3 0 4-15,4 18-8 16,6 14 0-16,8 13-52 16,7 8 4-16,14 16-56 0,17 2 4 15,14 30 8-15,19-3 4 16</inkml:trace>
  <inkml:trace contextRef="#ctx0" brushRef="#br0" timeOffset="6785.1771">25594 2691 188 0,'-35'-8'104'0,"-1"26"-92"0,29-18 0 16,0 11-16-16,-3-3 4 15,-1 5-4-15,1 0 4 0,-1-2 24 16,-3 5 0-16,3 8 8 15,1-1 0-15,-4 4-8 16,0-3 0-16,-1 7-4 16,1 4 4-16,4 2-4 15,-1 5 0-15,8 9 4 16,3 15 4-16,7 18-20 16,7 12 4-16,3 9-12 15,5 12 0-15,6 2 4 16,4 8 0-16,-4-8-4 15,0-11 0-15,0 1 0 16,-3-19 0-16,0-5-64 16,-4-14 0-16,0 3 0 15,-7-26 0-15,0-11 8 16,-7-13 0-16,-7-11-4 16,-3-13 4-16,-4-8-16 0,0-13 4 15</inkml:trace>
  <inkml:trace contextRef="#ctx0" brushRef="#br0" timeOffset="7582.0999">24906 3715 224 0,'-60'-32'124'0,"46"19"-92"0,14 10 4 0,4-5-24 16,10-2 4-16,7 2-4 16,14-11 0-16,18-5 4 15,11 1 4-15,13-4-8 16,8-10 4-16,10 3-12 16,7-1 4-16,8 3 8 15,-4 3 0-15,-8 6-8 16,-6 4 0-16,-14 1-8 15,-8 4 4-15,-6 12 0 16,-8-1 0-16,-10 3 0 16,-11 0 0-16,-3 0 4 15,-11 3 4-15,-3-1-8 16,-8-2 4-16,-10 6-12 16,-7-4 4-16,-7 4 0 0,-7 4 0 15,-14 3 0-15,-11 6 4 16,-18 5-4-16,-10-1 4 15,-3 9-8-15,-11 0 4 16,-11-6-4-16,0 6 0 16,0-3 4-16,4-5 4 15,10 0-8-15,8-3 4 16,3-2-8-16,14-4 4 16,10 1-4-16,11 0 4 15,11-3-4-15,18 3 4 16,10-8 4-16,10 3 0 15,15-9 0-15,17 4 0 0,15-6 0 16,13-6 4-16,8-1 4 16,-1-4 0-16,8-8 0 15,7-4 0-15,-7 7-8 16,-4 0 0-16,-7 3 4 16,-11-6 4-16,-13 9-12 15,-15-4 4 1,-39-4-8-1,-17-1 0-15,-14 3 4 16,-11 3 4-16,-7 8-4 16,-10 2 0-16,3 3 0 15,3 0 4-15,8 3-12 16,10 5 0-16,14 2 4 16,18 4 0-16,18-4-44 15,21 6 0-15,17-3-36 16,29 1 0-16,17-4-12 0,11-2 4 15,-15-13 48-15,8-11 4 16</inkml:trace>
  <inkml:trace contextRef="#ctx0" brushRef="#br0" timeOffset="19517.2838">19128 3527 40 0,'0'-24'24'0,"-18"29"-16"0,11-5 4 16,0 3-8-16,-4 0 4 16,-3 2-4-16,-3 3 4 15,-5-8 4-15,-2 8 0 16,-1-3-12-16,-3 3 4 15,-4 3 8-15,-3-6 0 16,-1 11-8-16,-2-3 4 16,-1-8-8-16,-7 9 4 15,0 4-4-15,-7 1 4 16,-7 4-4-16,0 9 4 16,-3 8-8-16,3 2 4 0,-4 8 4 15,11 11 0-15,0 0-4 16,1 16 4-16,-1-3 0 15,-4 19 0-15,8-3 0 16,3 23 0-16,-7 4 0 16,4 12 0-16,3 9 4 15,7 21 4-15,4-3-12 16,3 8 4-16,7 5 12 16,1-5 0-16,6-5-16 15,7-16 4-15,11-11-4 16,7-13 0-16,15-16 4 15,6-21 4-15,7-13-4 16,4-13 0-16,0-11-8 16,3-8 0-16,-3-5 4 15,0-3 4-15,-4 10-4 16,-3 4 0-16,-4-1 16 0,-3 27 4 16,-4 8-12-16,-4 18 0 15,-6 13-4-15,-4 14 4 16,4 13-4-16,-11 16 0 15,-4 10-4-15,-3 14 0 16,0 13 4-16,-7 7 0 16,3 17-4-16,-6 0 4 15,-1-3-8-15,4-3 4 16,-4-13 4-16,4-10 0 16,3-17-8-16,1-12 4 15,-1-11 4-15,4-8 0 0,0-8-8 16,4-8 4-16,-1-11 4 15,4 1 0-15,4-3-8 16,-4 2 4-16,0 6 0 16,0 0 0-16,0 5 0 15,3 5 4-15,-3 6-4 16,-3 5 4-16,-1 2 12 16,-3 1 0-16,-3 7-8 15,-5 3 0-15,1 3-8 16,0 11 4-16,-3-4 0 15,-12 6 0-15,8-10-4 16,-7 2 4-16,0 0-8 16,-1-2 4-16,5-9 0 15,-1 3 0-15,0-2 0 16,4-1 0-16,0-10 0 0,7-13 4 16,0-11-4-16,3-8 0 15,4-15 0-15,-3-9 0 16,6-16 0-16,4 1 0 15,4-3 0-15,6-8 0 16,-3 0 0-16,4 5 0 16,3 3 0-16,0 2 4 15,11 9-4-15,-1 7 0 16,1 11 0-16,-4 8 4 16,4 8-4-16,0 2 4 15,-8 17-4-15,1-1 0 0,3 0 4 16,0 9 0-16,0 2-8 15,-3-6 0-15,0-2 4 16,-1-2 0-16,1-22 0 16,3-11 0-16,0-4-4 15,4-12 4-15,0-12 0 16,3-6 4-16,4-5-8 16,7-8 4-16,6-3-4 15,1 1 4-15,4-14 4 16,3 0 0-16,-1 0-8 15,1-3 4-15,0 1 0 16,0 2 0-16,0 3-4 16,0-1 4-16,7 4 0 15,0-1 4-15,0 1 0 16,3-1 4-16,1-8-8 16,-4 1 4-16,0-6-4 0,0-2 0 15,0-6 4-15,3-3 0 16,4-4-4-16,0-1 0 15,0-5-4-15,0 0 4 16,-3 0 0-16,-8 0 4 16,1 0-4-16,-4 0 4 15,-4 0-4-15,-3 0 4 16,-4 0-8-16,1 5 4 16,-4-2 0-16,3 2 4 15,7 1 0-15,-3 4 4 16,-4-5-12-16,-3 3 4 0,0 0-4 15,0 0 0-15,0-2 4 16,3-1 4-16,-3 0-8 16,0-2 4-16,-1-1 0 15,5 1 4-15,-1-3-8 16,4-3 4-16,3 3 4 16,1-5 0-16,-1-5-8 15,0-1 0-15,4-2 4 16,4-1 0-16,-8-1 0 15,-3-1 4-15,3 0-4 16,1-3 4-16,3 1-8 16,3 2 0-16,4 0 4 15,0 3 0-15,0 5 0 16,7 0 4-16,-3 5-8 0,-1 3 4 16,1 3 0-16,6 5 4 15,-3 0-8-15,4 5 4 16,3 0 0-16,4-2 4 15,-4 5-4-15,-4 0 4 16,8 2-8-16,-4 3 4 16,3 0 0-16,1 3 0 15,3-5 0-15,-3 2 4 16,-1-8-16-16,1 3 4 16,-4-5 12-16,0 2 4 15,4-8-12-15,3 6 0 16,-3-6 4-16,-1-5 0 15,-3 3 0-15,0 5 4 0,-3-3-4 16,-1 0 0-16,1 3 0 16,-4-3 0-16,4-2 0 15,-1 0 0 1,29-3 0 0,-11 0 4-16,-7-3-8 15,0-2 4-15,-7-8 0 16,-3 7 0-16,0-7 0 15,3 0 4-15,-7 0-8 16,-4 2 4-16,-3 0 0 16,7 4 4-16,-10-4-4 15,3 6 4-15,-4 2-8 16,8 3 4-16,3 0 4 16,-7 3 0-16,0-1-4 15,-4 1 0-15,4 2 0 16,-4 1 0-16,-3-4 0 0,0-2 4 15,-3-2-8-15,3 2 0 16,-8-6 4-16,5 4 4 16,-1-1-4-16,1 0 0 15,-5-2 0-15,8-3 0 16,-3 3 4-16,-1-3 0 16,1 5-8-16,2-2 4 15,5 2 0-15,-4-2 0 16,3 2 0-16,8-2 0 15,-1 0-8-15,8-6 4 16,-8-2 4-16,1 2 0 16,3-5-4-16,0-5 4 0,-4 3 0 15,-3-3 0-15,7-1 0 16,0-1 0-16,-3-1-4 16,-4 0 0-16,-4-8 4 15,-3 8 0-15,4 1 0 16,-8 1 0-16,0 1 0 15,1 11 0-15,-1 7 0 16,4 6 0-16,-3 2 4 16,-1 6 0-16,-3-1-4 15,7 6 0-15,-7 0-4 16,3 0 4-16,-3-3 0 16,0 0 4-16,0 3-8 15,-1 0 0-15,1-5 4 16,4 2 0-16,-1 3-12 15,11-3 4-15,3-3-24 16,5 1 0-16,13 0-12 0,0-3 0 16,0-6-32-16,21-2 0 15,1-5-4-15,-5-6 4 16</inkml:trace>
</inkml:ink>
</file>

<file path=ppt/ink/ink2.xml><?xml version="1.0" encoding="utf-8"?>
<inkml:ink xmlns:inkml="http://www.w3.org/2003/InkML">
  <inkml:definitions/>
  <inkml:traceGroup>
    <inkml:annotationXML>
      <emma:emma xmlns:emma="http://www.w3.org/2003/04/emma" version="1.0">
        <emma:interpretation id="{F1932748-A893-4232-87F9-996D86272828}" emma:medium="tactile" emma:mode="ink">
          <msink:context xmlns:msink="http://schemas.microsoft.com/ink/2010/main" type="inkDrawing" rotatedBoundingBox="22932,2616 22944,3266 22910,3267 22898,2617" shapeName="Other">
            <msink:destinationLink direction="from" ref="{7B760B4D-3D9C-43F9-A01C-2A1D4152E069}"/>
          </msink:context>
        </emma:interpretation>
      </emma:emma>
    </inkml:annotationXML>
  </inkml:traceGroup>
</inkml:ink>
</file>

<file path=ppt/ink/ink3.xml><?xml version="1.0" encoding="utf-8"?>
<inkml:ink xmlns:inkml="http://www.w3.org/2003/InkML">
  <inkml:definitions/>
  <inkml:traceGroup>
    <inkml:annotationXML>
      <emma:emma xmlns:emma="http://www.w3.org/2003/04/emma" version="1.0">
        <emma:interpretation id="{7B760B4D-3D9C-43F9-A01C-2A1D4152E069}" emma:medium="tactile" emma:mode="ink">
          <msink:context xmlns:msink="http://schemas.microsoft.com/ink/2010/main" type="inkDrawing" rotatedBoundingBox="24798,3353 24942,2916 25116,2974 24972,3410" semanticType="callout" shapeName="Other">
            <msink:sourceLink direction="from" ref="{F1932748-A893-4232-87F9-996D86272828}"/>
          </msink:context>
        </emma:interpretation>
      </emma:emma>
    </inkml:annotationXML>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5-10-25T17:12:24.881"/>
    </inkml:context>
    <inkml:brush xml:id="br0">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A361DC5B-54E9-4957-8A1E-BA141256379C}" emma:medium="tactile" emma:mode="ink">
          <msink:context xmlns:msink="http://schemas.microsoft.com/ink/2010/main" type="writingRegion" rotatedBoundingBox="32486,7806 34009,7806 34009,8282 32486,8282"/>
        </emma:interpretation>
      </emma:emma>
    </inkml:annotationXML>
    <inkml:traceGroup>
      <inkml:annotationXML>
        <emma:emma xmlns:emma="http://www.w3.org/2003/04/emma" version="1.0">
          <emma:interpretation id="{D9F0D711-1ADC-4AB9-A7BE-90E6BC693454}" emma:medium="tactile" emma:mode="ink">
            <msink:context xmlns:msink="http://schemas.microsoft.com/ink/2010/main" type="paragraph" rotatedBoundingBox="32486,7806 34009,7806 34009,8282 32486,8282" alignmentLevel="1"/>
          </emma:interpretation>
        </emma:emma>
      </inkml:annotationXML>
      <inkml:traceGroup>
        <inkml:annotationXML>
          <emma:emma xmlns:emma="http://www.w3.org/2003/04/emma" version="1.0">
            <emma:interpretation id="{8D382EDF-A81E-43D9-BCA6-C6A81FCB8D9B}" emma:medium="tactile" emma:mode="ink">
              <msink:context xmlns:msink="http://schemas.microsoft.com/ink/2010/main" type="line" rotatedBoundingBox="32486,7806 34009,7806 34009,8282 32486,8282"/>
            </emma:interpretation>
          </emma:emma>
        </inkml:annotationXML>
        <inkml:traceGroup>
          <inkml:annotationXML>
            <emma:emma xmlns:emma="http://www.w3.org/2003/04/emma" version="1.0">
              <emma:interpretation id="{3BC90C35-207B-494A-9483-6547A8211976}" emma:medium="tactile" emma:mode="ink">
                <msink:context xmlns:msink="http://schemas.microsoft.com/ink/2010/main" type="inkWord" rotatedBoundingBox="32486,7806 32527,7806 32527,7811 32486,7811"/>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0 2 0,'0'0'16,"0"0"-16,0 0 15,0 0 1,0 0 0,0 0-1,0 0 1,0 0 0,9 0-1,-4-5 1,8 5-1,-3 5 1,-6-5 0</inkml:trace>
        </inkml:traceGroup>
        <inkml:traceGroup>
          <inkml:annotationXML>
            <emma:emma xmlns:emma="http://www.w3.org/2003/04/emma" version="1.0">
              <emma:interpretation id="{40C67A8F-794A-42D8-934C-104F4B7A5C68}" emma:medium="tactile" emma:mode="ink">
                <msink:context xmlns:msink="http://schemas.microsoft.com/ink/2010/main" type="inkWord" rotatedBoundingBox="33817,8128 34009,8128 34009,8282 33817,8282"/>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J</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730.9668">1495 319 0,'0'0'16,"0"0"0,0 0-1,0 0 1,0 0-1,0 0 1,0 0-16,0 0 16,0 0-1,0 0 1,0 0 0,5 12-1,4 0 1,-9 0-1,9 0 1,-4 0 0,-5-3-1,0-5 1,-5 4 0,5-4-1,-9 4 1,0-4-1,-5 4 1,0 0 0,1 0-1,-6 1 1,-13-5 0,14 4-1,-5-4 1,0 0-1,10 0 1</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420.86804" units="1/cm"/>
          <inkml:channelProperty channel="Y" name="resolution" value="561.18475" units="1/cm"/>
          <inkml:channelProperty channel="F" name="resolution" value="0" units="1/dev"/>
          <inkml:channelProperty channel="T" name="resolution" value="1" units="1/dev"/>
        </inkml:channelProperties>
      </inkml:inkSource>
      <inkml:timestamp xml:id="ts0" timeString="2016-02-09T14:35:00.652"/>
    </inkml:context>
    <inkml:brush xml:id="br0">
      <inkml:brushProperty name="width" value="0.05292" units="cm"/>
      <inkml:brushProperty name="height" value="0.05292" units="cm"/>
      <inkml:brushProperty name="color" value="#FF0000"/>
    </inkml:brush>
  </inkml:definitions>
  <inkml:trace contextRef="#ctx0" brushRef="#br0">14386 11369 140 0,'-21'-10'80'0,"-11"4"-80"0,25 6 0 0,0 0 0 16,0 0 0-16,0 0-4 15,0-2 0-15,7-1 4 16,4 0 0-16,-1-2 0 16,4 5 0-16,4 0-4 15,-1 0 4-15,4 0 0 16,1 5 4-16,-1 1-12 15,3 7 4-15,4-3 0 16,1 6 4-16,6 0-4 16,7 0 4-16,4 0-4 15,7 0 0-15,0 0 4 16,0 0 0-16,6 2 0 16,-9-2 4-16,24 0 0 15,3 0 0-15,1-6 4 16,3-2 0-16,7-2-4 15,7-6 0-15,1-3-4 0,9-2 0 16,1-6 4-16,0 3 0 16,7-5 0-16,0 0 0 15,3-1 16-15,-3 6 0 16,-4-2-16-16,4 2 4 16,-4-3-8-16,4 6 0 15,0-3 0-15,0 3 0 16,0 0 0-16,-8-6 0 15,1 3-4-15,7-3 4 0,-7 1 0 16,-1 2 0-16,1-3-4 16,-4 6 0-16,1-6 0 15,-1 3 4-15,0 1 4 16,-3-1 4-16,3-3-12 16,-3 6 4-16,-4-1 4 15,0-4 0-15,1 5-8 16,-1-3 4-16,-4 2 0 15,-2 1 0-15,2-3 0 16,1 5 0-16,-8 3 0 16,1-2 0-1,31 2-4 1,-10 0 4-16,-4 0 0 16,-3 0 0-16,-11 2 0 15,-7 1 0-15,4 0 0 16,-7-3 4-16,-1 5 0 15,-3-5 4-15,0 0-4 0,-3 0 4 16,-1 0-16-16,1-5 4 16,-1 5 4-16,-3 0 4 15,0-3 0-15,0-2 0 16,4 2-8-16,6-2 0 16,-3 2 4-16,-3 1 0 15,6-1 0-15,4 0 0 16,-3 3 0-16,-1-2 0 15,8-4 0-15,-4 4 0 16,0-1 4-16,-3 0 0 16,6 1-8-16,-3-4 0 15,1 4 4-15,-1-3 4 0,0-3-4 16,3 5 0-16,-3 0 0 16,4 1 4-16,-7-1-8 15,-1 0 0-15,1-2 4 16,-1 5 0-16,1-5 4 15,-8 2 0-15,4-5-4 16,4 6 0-16,-8-1 0 16,1 0 0-16,-1 1 4 15,4-6 0-15,-3 5-4 16,-1 3 4-16,-3-5-8 16,0-3 4-16,7 3 0 15,-3 2 4-15,-1-5 0 16,1 3 0-16,3-1-4 0,-4-4 0 15,4 4 0-15,0-1 0 16,4-1-4-16,-4-6 4 16,0 1 8-16,0-3 0 15,4 3-4-15,-1-3 4 16,1 3-12-16,-1 0 0 16,4-3 12-16,-3 3 4 15,7 2-12-15,-1-2 0 16,4 0 4-16,-3 2 4 15,0-2-12-15,3 0 4 16,-4 2-4-16,1 3 4 16,0-3-8-16,3 3 4 0,-4-2-4 15,1 5 4-15,3 2-8 16,-3 0 0-16,3-2 8 16,3 2 4-16,-2 3 0 15,-1 0 0-15,0 3 0 16,4 2 4-16,-4-2-4 15,0 2 0-15,7 1 0 16,-3 1 0-16,3-1 0 16,0 2 0-16,-3 0 4 15,3 2 0-15,4 1-8 16,-1 5 4-16,1 0 4 16,3-3 0-16,-3 0-4 15,3 3 4-15,4-6-4 16,-11 4 4-16,8-4-4 15,-5-4 0-15,4-1 0 0,1 0 4 16,-1 0-4-16,0 1 4 16,0-6 0-16,8 0 0 15,-8 0-8-15,11 0 0 16,-7-3 0-16,3-2 4 16,7-3-4-16,-3-3 0 15,0-2 4-15,0-5 4 16,3 2-16-16,-3 0 4 15,0-5 0-15,-4-3 4 16,0 0 4-16,-3-5 0 16,-4-3 4-16,-6-2 0 15,-8-1-4-15,-7 4 4 0,0-4-8 16,-14 1 4-16,-7-3-4 16,-11 0 4-16,1 0-4 15,-12 0 0-15,-6 0-4 16,-11 0 0-16,-7 2 8 15,-7-2 0-15,-10 3 0 16,-15-1 0-16,-7-2-4 16,-7 3 0-16,-14 2 4 15,-3 3 0-15,-18 0-4 16,-14 5 0-16,-11 0 0 16,-14 3 4-16,-10 5 0 15,-12 6 0-15,-13-1 0 16,-10 3 4-16,-5 0-8 15,-6 0 4-15,3 0 0 0,-10 0 4 16,-4-2 0-16,7-3 4 16,-7 2 4-16,4-2 0 15,3 0 0-15,0 2 0 16,-3-10-8-16,3 10 0 16,0-5 4-16,4 3 0 15,-4 0-4-15,3-3 0 16,1 5-4-16,-4-2 0 15,0 3 0-15,4-1 0 16,0 3 0-16,-8 8 4 16,-3 3-4-16,-3 5 4 15,-4 2-8-15,3 11 4 0,-10-2 0 16,-3 5 4-16,6 2-4 16,-10 6 4-16,-3 2-12 15,-4 6 4 1,-1 8 0-16,-2 2 0 15,-4 11-28-15,-1 0 4 0,5 5 0 16,-1 0 4-16,0-8 12 16,4 6 0-16,7-11 8 15,14-6 4-15,7-4 4 16,7 2 4-16,8-11 12 16,2-5 0-16,15-5-20 15,0 2 0-15,10-7-4 16,4-1 4-16,4-4-8 15,3-4 0-15,7 1 8 16,-4-1 4-16,8-4 0 16,7-1 4-16,-8-5 4 0,8 3 4 15,-1-3 4-15,1 0 0 16,3 0-8-16,0 0 4 31,-49-8-20-31,7-3 4 16,14 0-4-16,7-4 0 15,-4-1 4-15,4-3 4 16,0 1-8-16,0-4 0 16,7 1 4-16,-7 0 4 0,8-8-4 15,-5 0 0-15,8-5 4 16,-4-3 0-16,-4-6-4 16,4 1 4-16,-3 2-4 15,-1 3 4-15,-3 3 4 16,0-1 0-16,0 4-4 15,-3 4 4-15,-4 1 4 16,3 2 4-16,-6 5-32 16,6 3 0-16,-6 9 8 15,6-1 0-15,-7 5 0 16,8 6 0-16,-8 5 4 16,8-1 0-16,6 7 4 15,-3-1 4-15,14 3 4 16,8 2 0-16,13 9 0 15,4 5 4-15,7 5 12 16,10 10 0-16,11 11-48 0,7 3 4 16,11 8-24-1,14 21 0-15,6 3-24 0,22 12 4 16,14 9-16-16,11 24 0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420.86804" units="1/cm"/>
          <inkml:channelProperty channel="Y" name="resolution" value="561.18475" units="1/cm"/>
          <inkml:channelProperty channel="T" name="resolution" value="1" units="1/dev"/>
        </inkml:channelProperties>
      </inkml:inkSource>
      <inkml:timestamp xml:id="ts0" timeString="2016-02-09T15:02:42.103"/>
    </inkml:context>
    <inkml:brush xml:id="br0">
      <inkml:brushProperty name="width" value="0.05292" units="cm"/>
      <inkml:brushProperty name="height" value="0.05292" units="cm"/>
      <inkml:brushProperty name="color" value="#FF0000"/>
    </inkml:brush>
  </inkml:definitions>
  <inkml:trace contextRef="#ctx0" brushRef="#br0">21900 15925 0,'0'0'0,"-31"-29"16,34 34-16,61 22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0031-7518-405A-BBCE-6BD8CAC9E138}" type="datetimeFigureOut">
              <a:rPr lang="en-US" smtClean="0"/>
              <a:t>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F8ABC-ED4C-402A-A764-35A85873290D}" type="slidenum">
              <a:rPr lang="en-US" smtClean="0"/>
              <a:t>‹#›</a:t>
            </a:fld>
            <a:endParaRPr lang="en-US"/>
          </a:p>
        </p:txBody>
      </p:sp>
    </p:spTree>
    <p:extLst>
      <p:ext uri="{BB962C8B-B14F-4D97-AF65-F5344CB8AC3E}">
        <p14:creationId xmlns:p14="http://schemas.microsoft.com/office/powerpoint/2010/main" val="251333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1</a:t>
            </a:fld>
            <a:endParaRPr lang="en-US"/>
          </a:p>
        </p:txBody>
      </p:sp>
    </p:spTree>
    <p:extLst>
      <p:ext uri="{BB962C8B-B14F-4D97-AF65-F5344CB8AC3E}">
        <p14:creationId xmlns:p14="http://schemas.microsoft.com/office/powerpoint/2010/main" val="100436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(4/30/13 17:08) -----</a:t>
            </a:r>
          </a:p>
          <a:p>
            <a:r>
              <a:rPr lang="en-US" dirty="0"/>
              <a:t>step 3: rename Analysis to Analytics to connect back to the trendy buzzword</a:t>
            </a:r>
          </a:p>
          <a:p>
            <a:endParaRPr lang="en-US" dirty="0"/>
          </a:p>
        </p:txBody>
      </p:sp>
      <p:sp>
        <p:nvSpPr>
          <p:cNvPr id="4" name="Slide Number Placeholder 3"/>
          <p:cNvSpPr>
            <a:spLocks noGrp="1"/>
          </p:cNvSpPr>
          <p:nvPr>
            <p:ph type="sldNum" sz="quarter" idx="10"/>
          </p:nvPr>
        </p:nvSpPr>
        <p:spPr/>
        <p:txBody>
          <a:bodyPr/>
          <a:lstStyle/>
          <a:p>
            <a:fld id="{08E1D61F-DD6A-4251-8F52-0A339C4F87AD}" type="slidenum">
              <a:rPr lang="en-US" smtClean="0"/>
              <a:t>4</a:t>
            </a:fld>
            <a:endParaRPr lang="en-US" dirty="0"/>
          </a:p>
        </p:txBody>
      </p:sp>
    </p:spTree>
    <p:extLst>
      <p:ext uri="{BB962C8B-B14F-4D97-AF65-F5344CB8AC3E}">
        <p14:creationId xmlns:p14="http://schemas.microsoft.com/office/powerpoint/2010/main" val="207297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197B41-95A7-4192-977B-3B01CE2E65B3}" type="slidenum">
              <a:rPr lang="en-US" smtClean="0"/>
              <a:t>6</a:t>
            </a:fld>
            <a:endParaRPr lang="en-US"/>
          </a:p>
        </p:txBody>
      </p:sp>
    </p:spTree>
    <p:extLst>
      <p:ext uri="{BB962C8B-B14F-4D97-AF65-F5344CB8AC3E}">
        <p14:creationId xmlns:p14="http://schemas.microsoft.com/office/powerpoint/2010/main" val="415264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7</a:t>
            </a:fld>
            <a:endParaRPr lang="en-US"/>
          </a:p>
        </p:txBody>
      </p:sp>
    </p:spTree>
    <p:extLst>
      <p:ext uri="{BB962C8B-B14F-4D97-AF65-F5344CB8AC3E}">
        <p14:creationId xmlns:p14="http://schemas.microsoft.com/office/powerpoint/2010/main" val="230258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3617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371220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bits in a byte, 4 bytes per word,</a:t>
            </a:r>
            <a:r>
              <a:rPr lang="en-US" baseline="0" dirty="0" smtClean="0"/>
              <a:t> N words, M=stride</a:t>
            </a:r>
            <a:endParaRPr lang="en-US" dirty="0"/>
          </a:p>
        </p:txBody>
      </p:sp>
      <p:sp>
        <p:nvSpPr>
          <p:cNvPr id="4" name="Slide Number Placeholder 3"/>
          <p:cNvSpPr>
            <a:spLocks noGrp="1"/>
          </p:cNvSpPr>
          <p:nvPr>
            <p:ph type="sldNum" sz="quarter" idx="10"/>
          </p:nvPr>
        </p:nvSpPr>
        <p:spPr/>
        <p:txBody>
          <a:bodyPr/>
          <a:lstStyle/>
          <a:p>
            <a:fld id="{7CEF8ABC-ED4C-402A-A764-35A85873290D}" type="slidenum">
              <a:rPr lang="en-US" smtClean="0"/>
              <a:t>20</a:t>
            </a:fld>
            <a:endParaRPr lang="en-US" dirty="0"/>
          </a:p>
        </p:txBody>
      </p:sp>
    </p:spTree>
    <p:extLst>
      <p:ext uri="{BB962C8B-B14F-4D97-AF65-F5344CB8AC3E}">
        <p14:creationId xmlns:p14="http://schemas.microsoft.com/office/powerpoint/2010/main" val="3249133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5052284" y="0"/>
            <a:ext cx="2087431" cy="685800"/>
          </a:xfrm>
          <a:prstGeom prst="rect">
            <a:avLst/>
          </a:prstGeom>
          <a:blipFill dpi="0" rotWithShape="1">
            <a:blip r:embed="rId2" cstate="email">
              <a:extLst>
                <a:ext uri="{28A0092B-C50C-407E-A947-70E740481C1C}">
                  <a14:useLocalDpi xmlns:a14="http://schemas.microsoft.com/office/drawing/2010/main" val="0"/>
                </a:ext>
              </a:extLst>
            </a:blip>
            <a:srcRect/>
            <a:stretch>
              <a:fillRect/>
            </a:stretch>
          </a:blip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SIRIUS</a:t>
            </a:r>
            <a:endParaRPr lang="en-US" sz="5400" b="1" cap="none" spc="50" dirty="0">
              <a:ln w="0"/>
              <a:solidFill>
                <a:schemeClr val="bg2"/>
              </a:solidFill>
              <a:effectLst>
                <a:innerShdw blurRad="63500" dist="50800" dir="13500000">
                  <a:srgbClr val="000000">
                    <a:alpha val="50000"/>
                  </a:srgbClr>
                </a:innerShdw>
              </a:effectLst>
            </a:endParaRPr>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4207321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pic>
        <p:nvPicPr>
          <p:cNvPr id="9" name="Picture 8" descr="OLCF_2014.png"/>
          <p:cNvPicPr>
            <a:picLocks noChangeAspect="1"/>
          </p:cNvPicPr>
          <p:nvPr userDrawn="1"/>
        </p:nvPicPr>
        <p:blipFill>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sp>
        <p:nvSpPr>
          <p:cNvPr id="11" name="Content Placeholder 2"/>
          <p:cNvSpPr>
            <a:spLocks noGrp="1"/>
          </p:cNvSpPr>
          <p:nvPr>
            <p:ph idx="4294967295"/>
          </p:nvPr>
        </p:nvSpPr>
        <p:spPr>
          <a:xfrm>
            <a:off x="838200" y="1261872"/>
            <a:ext cx="10515600" cy="4915091"/>
          </a:xfrm>
        </p:spPr>
        <p:txBody>
          <a:bodyPr>
            <a:normAutofit lnSpcReduction="10000"/>
          </a:bodyPr>
          <a:lstStyle/>
          <a:p>
            <a:r>
              <a:rPr lang="en-US" dirty="0" smtClean="0"/>
              <a:t>Storage devices rather than a file system</a:t>
            </a:r>
          </a:p>
          <a:p>
            <a:pPr lvl="1"/>
            <a:r>
              <a:rPr lang="en-US" dirty="0" smtClean="0"/>
              <a:t>No built-in metadata operations as part of IO</a:t>
            </a:r>
          </a:p>
          <a:p>
            <a:endParaRPr lang="en-US" dirty="0"/>
          </a:p>
          <a:p>
            <a:r>
              <a:rPr lang="en-US" dirty="0" smtClean="0"/>
              <a:t>Distributed pieces EVERYWHERE</a:t>
            </a:r>
          </a:p>
          <a:p>
            <a:endParaRPr lang="en-US" dirty="0" smtClean="0"/>
          </a:p>
          <a:p>
            <a:r>
              <a:rPr lang="en-US" dirty="0" smtClean="0"/>
              <a:t>Resilience copies</a:t>
            </a:r>
          </a:p>
          <a:p>
            <a:endParaRPr lang="en-US" dirty="0" smtClean="0"/>
          </a:p>
          <a:p>
            <a:r>
              <a:rPr lang="en-US" dirty="0" smtClean="0"/>
              <a:t>Storage devices come and go</a:t>
            </a:r>
          </a:p>
          <a:p>
            <a:endParaRPr lang="en-US" dirty="0"/>
          </a:p>
          <a:p>
            <a:r>
              <a:rPr lang="en-US" dirty="0" smtClean="0"/>
              <a:t>Performance characteristics can vary considerably</a:t>
            </a:r>
            <a:endParaRPr lang="en-US" dirty="0"/>
          </a:p>
        </p:txBody>
      </p:sp>
      <p:sp>
        <p:nvSpPr>
          <p:cNvPr id="2" name="TextBox 1"/>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spTree>
    <p:extLst>
      <p:ext uri="{BB962C8B-B14F-4D97-AF65-F5344CB8AC3E}">
        <p14:creationId xmlns:p14="http://schemas.microsoft.com/office/powerpoint/2010/main" val="132338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9"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12792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10"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
        <p:nvSpPr>
          <p:cNvPr id="4"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lvl1pPr>
              <a:defRPr sz="4800">
                <a:latin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7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582426" y="6450295"/>
            <a:ext cx="1846545" cy="365125"/>
          </a:xfrm>
          <a:prstGeom prst="rect">
            <a:avLst/>
          </a:prstGeom>
        </p:spPr>
        <p:txBody>
          <a:bodyPr/>
          <a:lstStyle/>
          <a:p>
            <a:pPr algn="r"/>
            <a:r>
              <a:rPr lang="en-US" dirty="0" smtClean="0"/>
              <a:t>klasky@ornl.gov</a:t>
            </a:r>
            <a:endParaRPr lang="en-US" dirty="0"/>
          </a:p>
        </p:txBody>
      </p:sp>
      <p:sp>
        <p:nvSpPr>
          <p:cNvPr id="6" name="Slide Number Placeholder 5"/>
          <p:cNvSpPr>
            <a:spLocks noGrp="1"/>
          </p:cNvSpPr>
          <p:nvPr>
            <p:ph type="sldNum" sz="quarter" idx="4"/>
          </p:nvPr>
        </p:nvSpPr>
        <p:spPr>
          <a:xfrm>
            <a:off x="8610600" y="6418980"/>
            <a:ext cx="2743200" cy="365125"/>
          </a:xfrm>
          <a:prstGeom prst="rect">
            <a:avLst/>
          </a:prstGeom>
        </p:spPr>
        <p:txBody>
          <a:bodyPr/>
          <a:lstStyle/>
          <a:p>
            <a:fld id="{124E5782-9529-4003-BF0D-01C23FAD9AED}" type="slidenum">
              <a:rPr lang="en-US" smtClean="0"/>
              <a:t>‹#›</a:t>
            </a:fld>
            <a:endParaRPr lang="en-US"/>
          </a:p>
        </p:txBody>
      </p:sp>
    </p:spTree>
    <p:extLst>
      <p:ext uri="{BB962C8B-B14F-4D97-AF65-F5344CB8AC3E}">
        <p14:creationId xmlns:p14="http://schemas.microsoft.com/office/powerpoint/2010/main" val="228738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8237"/>
            <a:ext cx="10515600" cy="78701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179576"/>
            <a:ext cx="10515600" cy="49973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4796" y="6396335"/>
            <a:ext cx="1216152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r>
              <a:rPr lang="en-US" sz="2400" b="1" cap="none" spc="50" dirty="0" smtClean="0">
                <a:ln w="0"/>
                <a:solidFill>
                  <a:schemeClr val="tx1"/>
                </a:solidFill>
                <a:effectLst>
                  <a:innerShdw blurRad="63500" dist="50800" dir="13500000">
                    <a:srgbClr val="000000">
                      <a:alpha val="50000"/>
                    </a:srgbClr>
                  </a:innerShdw>
                </a:effectLst>
                <a:latin typeface="Broadway" panose="04040905080B02020502" pitchFamily="82" charset="0"/>
              </a:rPr>
              <a:t>SIRIUS</a:t>
            </a: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5" name="Rectangle 4"/>
          <p:cNvSpPr/>
          <p:nvPr userDrawn="1"/>
        </p:nvSpPr>
        <p:spPr>
          <a:xfrm rot="16200000">
            <a:off x="-2964772" y="2990236"/>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sp>
        <p:nvSpPr>
          <p:cNvPr id="6" name="Rectangle 5"/>
          <p:cNvSpPr/>
          <p:nvPr userDrawn="1"/>
        </p:nvSpPr>
        <p:spPr>
          <a:xfrm rot="16200000">
            <a:off x="8735083" y="2965103"/>
            <a:ext cx="6400800" cy="461665"/>
          </a:xfrm>
          <a:prstGeom prst="rect">
            <a:avLst/>
          </a:prstGeom>
          <a:blipFill dpi="0"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p:spPr>
        <p:txBody>
          <a:bodyPr wrap="square" lIns="91440" tIns="45720" rIns="91440" bIns="45720">
            <a:spAutoFit/>
          </a:bodyPr>
          <a:lstStyle/>
          <a:p>
            <a:pPr algn="ctr"/>
            <a:endParaRPr lang="en-US" sz="2400" b="1" cap="none" spc="50" dirty="0">
              <a:ln w="0"/>
              <a:solidFill>
                <a:schemeClr val="tx1"/>
              </a:solidFill>
              <a:effectLst>
                <a:innerShdw blurRad="63500" dist="50800" dir="13500000">
                  <a:srgbClr val="000000">
                    <a:alpha val="50000"/>
                  </a:srgbClr>
                </a:innerShdw>
              </a:effectLst>
              <a:latin typeface="Broadway" panose="04040905080B02020502" pitchFamily="82" charset="0"/>
            </a:endParaRPr>
          </a:p>
        </p:txBody>
      </p:sp>
      <p:pic>
        <p:nvPicPr>
          <p:cNvPr id="7" name="Picture 6" descr="OLCF_2014.png"/>
          <p:cNvPicPr>
            <a:picLocks noChangeAspect="1"/>
          </p:cNvPicPr>
          <p:nvPr userDrawn="1"/>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6200000">
            <a:off x="-1363742" y="3264408"/>
            <a:ext cx="3198740" cy="329184"/>
          </a:xfrm>
          <a:prstGeom prst="rect">
            <a:avLst/>
          </a:prstGeom>
        </p:spPr>
      </p:pic>
      <p:pic>
        <p:nvPicPr>
          <p:cNvPr id="8" name="Picture 6" descr="SNL_Stacked_White.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rot="5400000">
            <a:off x="11342414" y="3200400"/>
            <a:ext cx="1189464" cy="457200"/>
          </a:xfrm>
          <a:prstGeom prst="rect">
            <a:avLst/>
          </a:prstGeom>
          <a:noFill/>
          <a:ln w="9525">
            <a:noFill/>
            <a:miter lim="800000"/>
            <a:headEnd/>
            <a:tailEnd/>
          </a:ln>
        </p:spPr>
      </p:pic>
      <p:pic>
        <p:nvPicPr>
          <p:cNvPr id="10" name="Picture 9"/>
          <p:cNvPicPr>
            <a:picLocks noChangeAspect="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0872595" y="834656"/>
            <a:ext cx="2126512" cy="457200"/>
          </a:xfrm>
          <a:prstGeom prst="rect">
            <a:avLst/>
          </a:prstGeom>
        </p:spPr>
      </p:pic>
      <p:sp>
        <p:nvSpPr>
          <p:cNvPr id="18" name="TextBox 17"/>
          <p:cNvSpPr txBox="1"/>
          <p:nvPr userDrawn="1"/>
        </p:nvSpPr>
        <p:spPr>
          <a:xfrm>
            <a:off x="1271392" y="6488668"/>
            <a:ext cx="1726627" cy="369332"/>
          </a:xfrm>
          <a:prstGeom prst="rect">
            <a:avLst/>
          </a:prstGeom>
          <a:noFill/>
        </p:spPr>
        <p:txBody>
          <a:bodyPr wrap="none" rtlCol="0">
            <a:spAutoFit/>
          </a:bodyPr>
          <a:lstStyle/>
          <a:p>
            <a:r>
              <a:rPr lang="en-US" dirty="0" smtClean="0"/>
              <a:t>klasky@ornl.gov</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16200000">
            <a:off x="-241611" y="5730054"/>
            <a:ext cx="953062" cy="429768"/>
          </a:xfrm>
          <a:prstGeom prst="rect">
            <a:avLst/>
          </a:prstGeom>
        </p:spPr>
      </p:pic>
      <p:pic>
        <p:nvPicPr>
          <p:cNvPr id="23" name="Picture 22"/>
          <p:cNvPicPr>
            <a:picLocks noChangeAspect="1"/>
          </p:cNvPicPr>
          <p:nvPr userDrawn="1"/>
        </p:nvPicPr>
        <p:blipFill rotWithShape="1">
          <a:blip r:embed="rId12" cstate="print">
            <a:extLst>
              <a:ext uri="{28A0092B-C50C-407E-A947-70E740481C1C}">
                <a14:useLocalDpi xmlns:a14="http://schemas.microsoft.com/office/drawing/2010/main" val="0"/>
              </a:ext>
            </a:extLst>
          </a:blip>
          <a:srcRect l="8358" t="3908" r="9271" b="38287"/>
          <a:stretch/>
        </p:blipFill>
        <p:spPr>
          <a:xfrm rot="5400000">
            <a:off x="11182786" y="4812921"/>
            <a:ext cx="1505394" cy="365760"/>
          </a:xfrm>
          <a:prstGeom prst="rect">
            <a:avLst/>
          </a:prstGeom>
        </p:spPr>
      </p:pic>
    </p:spTree>
    <p:extLst>
      <p:ext uri="{BB962C8B-B14F-4D97-AF65-F5344CB8AC3E}">
        <p14:creationId xmlns:p14="http://schemas.microsoft.com/office/powerpoint/2010/main" val="372803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ccs.gov/user-support/center-projects/adio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6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slideLayout" Target="../slideLayouts/slideLayout4.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379" y="826617"/>
            <a:ext cx="8824646" cy="2683345"/>
          </a:xfrm>
        </p:spPr>
        <p:txBody>
          <a:bodyPr>
            <a:normAutofit fontScale="90000"/>
          </a:bodyPr>
          <a:lstStyle/>
          <a:p>
            <a:r>
              <a:rPr lang="en-US" sz="4400" dirty="0" smtClean="0">
                <a:solidFill>
                  <a:srgbClr val="C00000"/>
                </a:solidFill>
              </a:rPr>
              <a:t>SCIENCE-DRIVEN DATA MANAGEMENT FOR MULTI-TIERED STORAGE</a:t>
            </a:r>
            <a:br>
              <a:rPr lang="en-US" sz="4400" dirty="0" smtClean="0">
                <a:solidFill>
                  <a:srgbClr val="C00000"/>
                </a:solidFill>
              </a:rPr>
            </a:br>
            <a:r>
              <a:rPr lang="en-US" sz="2700" dirty="0" smtClean="0">
                <a:solidFill>
                  <a:srgbClr val="000000"/>
                </a:solidFill>
              </a:rPr>
              <a:t>February 17, 2016</a:t>
            </a:r>
            <a:r>
              <a:rPr lang="en-US" sz="2000" dirty="0" smtClean="0">
                <a:solidFill>
                  <a:srgbClr val="000000"/>
                </a:solidFill>
              </a:rPr>
              <a:t/>
            </a:r>
            <a:br>
              <a:rPr lang="en-US" sz="2000" dirty="0" smtClean="0">
                <a:solidFill>
                  <a:srgbClr val="000000"/>
                </a:solidFill>
              </a:rPr>
            </a:br>
            <a:r>
              <a:rPr lang="en-US" sz="3600" dirty="0" smtClean="0">
                <a:solidFill>
                  <a:srgbClr val="000000"/>
                </a:solidFill>
              </a:rPr>
              <a:t>ECP</a:t>
            </a:r>
            <a:endParaRPr lang="en-US" sz="3600" dirty="0">
              <a:solidFill>
                <a:srgbClr val="000000"/>
              </a:solidFill>
            </a:endParaRPr>
          </a:p>
        </p:txBody>
      </p:sp>
      <p:sp>
        <p:nvSpPr>
          <p:cNvPr id="3" name="Subtitle 2"/>
          <p:cNvSpPr>
            <a:spLocks noGrp="1"/>
          </p:cNvSpPr>
          <p:nvPr>
            <p:ph type="subTitle" idx="1"/>
          </p:nvPr>
        </p:nvSpPr>
        <p:spPr>
          <a:xfrm>
            <a:off x="782781" y="3595726"/>
            <a:ext cx="9144000" cy="2494177"/>
          </a:xfrm>
        </p:spPr>
        <p:txBody>
          <a:bodyPr>
            <a:noAutofit/>
          </a:bodyPr>
          <a:lstStyle/>
          <a:p>
            <a:pPr algn="l">
              <a:spcBef>
                <a:spcPts val="600"/>
              </a:spcBef>
            </a:pPr>
            <a:r>
              <a:rPr lang="en-US" sz="2200" b="1" dirty="0" smtClean="0">
                <a:solidFill>
                  <a:srgbClr val="C00000"/>
                </a:solidFill>
                <a:latin typeface="Cambria" panose="02040503050406030204" pitchFamily="18" charset="0"/>
              </a:rPr>
              <a:t>S. Klasky</a:t>
            </a:r>
            <a:r>
              <a:rPr lang="en-US" sz="2200" dirty="0" smtClean="0"/>
              <a:t>			      ORNL, GT</a:t>
            </a:r>
            <a:br>
              <a:rPr lang="en-US" sz="2200" dirty="0" smtClean="0"/>
            </a:br>
            <a:r>
              <a:rPr lang="en-US" sz="2200" dirty="0" smtClean="0"/>
              <a:t>                                                                U. Tenn., NCSU</a:t>
            </a:r>
          </a:p>
          <a:p>
            <a:pPr algn="l">
              <a:spcBef>
                <a:spcPts val="600"/>
              </a:spcBef>
            </a:pPr>
            <a:r>
              <a:rPr lang="en-US" sz="2200" dirty="0" smtClean="0"/>
              <a:t>H. Abbasi, Q. Liu, F. Wang	       ORNL  </a:t>
            </a:r>
          </a:p>
          <a:p>
            <a:pPr algn="l">
              <a:spcBef>
                <a:spcPts val="600"/>
              </a:spcBef>
            </a:pPr>
            <a:r>
              <a:rPr lang="en-US" sz="2200" dirty="0" smtClean="0"/>
              <a:t>J. Lofstead, M. Curry, L. Ward</a:t>
            </a:r>
            <a:r>
              <a:rPr lang="en-US" sz="2200" dirty="0"/>
              <a:t> </a:t>
            </a:r>
            <a:r>
              <a:rPr lang="en-US" sz="2200" dirty="0" smtClean="0"/>
              <a:t>            Sandia</a:t>
            </a:r>
          </a:p>
          <a:p>
            <a:pPr algn="l">
              <a:spcBef>
                <a:spcPts val="600"/>
              </a:spcBef>
            </a:pPr>
            <a:r>
              <a:rPr lang="en-US" sz="2200" dirty="0" smtClean="0"/>
              <a:t>M. Parashar			       Rutgers</a:t>
            </a:r>
          </a:p>
          <a:p>
            <a:pPr algn="l">
              <a:spcBef>
                <a:spcPts val="600"/>
              </a:spcBef>
            </a:pPr>
            <a:r>
              <a:rPr lang="en-US" sz="2200" dirty="0" smtClean="0"/>
              <a:t>C. Maltzahn			       UCSC</a:t>
            </a:r>
          </a:p>
          <a:p>
            <a:pPr algn="l">
              <a:spcBef>
                <a:spcPts val="600"/>
              </a:spcBef>
            </a:pPr>
            <a:r>
              <a:rPr lang="en-US" sz="2200" dirty="0" smtClean="0"/>
              <a:t>M. Ainsworth			       Brown, ORNL</a:t>
            </a:r>
          </a:p>
        </p:txBody>
      </p:sp>
      <p:pic>
        <p:nvPicPr>
          <p:cNvPr id="5" name="Picture 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335279" y="1028700"/>
            <a:ext cx="3405617" cy="5426964"/>
          </a:xfrm>
          <a:prstGeom prst="rect">
            <a:avLst/>
          </a:prstGeom>
        </p:spPr>
      </p:pic>
    </p:spTree>
    <p:extLst>
      <p:ext uri="{BB962C8B-B14F-4D97-AF65-F5344CB8AC3E}">
        <p14:creationId xmlns:p14="http://schemas.microsoft.com/office/powerpoint/2010/main" val="3706901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smtClean="0"/>
              <a:t>ADIOS – A critical library for DOE apps</a:t>
            </a:r>
            <a:endParaRPr lang="en-US" dirty="0"/>
          </a:p>
        </p:txBody>
      </p:sp>
      <p:sp>
        <p:nvSpPr>
          <p:cNvPr id="7" name="Content Placeholder 6"/>
          <p:cNvSpPr>
            <a:spLocks noGrp="1"/>
          </p:cNvSpPr>
          <p:nvPr>
            <p:ph idx="4294967295"/>
          </p:nvPr>
        </p:nvSpPr>
        <p:spPr>
          <a:xfrm>
            <a:off x="655381" y="797157"/>
            <a:ext cx="11026546" cy="5386921"/>
          </a:xfrm>
        </p:spPr>
        <p:txBody>
          <a:bodyPr>
            <a:normAutofit lnSpcReduction="10000"/>
          </a:bodyPr>
          <a:lstStyle/>
          <a:p>
            <a:pPr marL="233363" indent="-233363">
              <a:spcBef>
                <a:spcPts val="600"/>
              </a:spcBef>
            </a:pPr>
            <a:r>
              <a:rPr lang="en-US" sz="2600" dirty="0" smtClean="0">
                <a:solidFill>
                  <a:prstClr val="black"/>
                </a:solidFill>
                <a:latin typeface="Calibri" panose="020F0502020204030204" pitchFamily="34" charset="0"/>
              </a:rPr>
              <a:t>Used heavily in many LCF/NERSC applications which we partner with</a:t>
            </a:r>
          </a:p>
          <a:p>
            <a:pPr marL="233363" indent="-233363">
              <a:spcBef>
                <a:spcPts val="600"/>
              </a:spcBef>
            </a:pPr>
            <a:r>
              <a:rPr lang="en-US" sz="2600" dirty="0" smtClean="0">
                <a:solidFill>
                  <a:prstClr val="black"/>
                </a:solidFill>
                <a:latin typeface="Calibri" panose="020F0502020204030204" pitchFamily="34" charset="0"/>
              </a:rPr>
              <a:t>Allows our team to rapidly prototype new methods and test them for application data lifecycles</a:t>
            </a:r>
          </a:p>
          <a:p>
            <a:pPr marL="233363" indent="-233363">
              <a:spcBef>
                <a:spcPts val="600"/>
              </a:spcBef>
            </a:pPr>
            <a:r>
              <a:rPr lang="en-US" sz="2600" dirty="0" smtClean="0">
                <a:solidFill>
                  <a:prstClr val="black"/>
                </a:solidFill>
                <a:latin typeface="Calibri" panose="020F0502020204030204" pitchFamily="34" charset="0"/>
              </a:rPr>
              <a:t>Has the ability to describe data utility (XML description)</a:t>
            </a:r>
          </a:p>
          <a:p>
            <a:pPr marL="233363" indent="-233363">
              <a:spcBef>
                <a:spcPts val="600"/>
              </a:spcBef>
            </a:pPr>
            <a:r>
              <a:rPr lang="en-US" sz="2600" dirty="0" smtClean="0">
                <a:solidFill>
                  <a:prstClr val="black"/>
                </a:solidFill>
                <a:latin typeface="Calibri" panose="020F0502020204030204" pitchFamily="34" charset="0"/>
              </a:rPr>
              <a:t>Allows our team to test out hypothesis</a:t>
            </a:r>
          </a:p>
          <a:p>
            <a:pPr lvl="1">
              <a:buFont typeface="+mj-lt"/>
              <a:buAutoNum type="arabicPeriod"/>
            </a:pPr>
            <a:r>
              <a:rPr lang="en-US" sz="2000" dirty="0"/>
              <a:t>Accelerator</a:t>
            </a:r>
            <a:r>
              <a:rPr lang="en-US" sz="2000" dirty="0">
                <a:solidFill>
                  <a:srgbClr val="000099"/>
                </a:solidFill>
              </a:rPr>
              <a:t>: </a:t>
            </a:r>
            <a:r>
              <a:rPr lang="en-US" sz="2000" dirty="0" err="1">
                <a:solidFill>
                  <a:srgbClr val="000099"/>
                </a:solidFill>
              </a:rPr>
              <a:t>PIConGPU</a:t>
            </a:r>
            <a:r>
              <a:rPr lang="en-US" sz="2000" dirty="0">
                <a:solidFill>
                  <a:srgbClr val="000099"/>
                </a:solidFill>
              </a:rPr>
              <a:t>, Warp</a:t>
            </a:r>
          </a:p>
          <a:p>
            <a:pPr lvl="1">
              <a:buFont typeface="+mj-lt"/>
              <a:buAutoNum type="arabicPeriod"/>
            </a:pPr>
            <a:r>
              <a:rPr lang="en-US" sz="2000" dirty="0"/>
              <a:t>Astrophysics: </a:t>
            </a:r>
            <a:r>
              <a:rPr lang="en-US" sz="2000" b="1" dirty="0">
                <a:solidFill>
                  <a:srgbClr val="000099"/>
                </a:solidFill>
              </a:rPr>
              <a:t>Chimera</a:t>
            </a:r>
            <a:r>
              <a:rPr lang="en-US" sz="2000" dirty="0">
                <a:solidFill>
                  <a:srgbClr val="000099"/>
                </a:solidFill>
              </a:rPr>
              <a:t> </a:t>
            </a:r>
          </a:p>
          <a:p>
            <a:pPr lvl="1">
              <a:buFont typeface="+mj-lt"/>
              <a:buAutoNum type="arabicPeriod"/>
            </a:pPr>
            <a:r>
              <a:rPr lang="en-US" sz="2000" dirty="0"/>
              <a:t>Combustion: </a:t>
            </a:r>
            <a:r>
              <a:rPr lang="en-US" sz="2000" b="1" dirty="0">
                <a:solidFill>
                  <a:srgbClr val="000099"/>
                </a:solidFill>
              </a:rPr>
              <a:t>S3D</a:t>
            </a:r>
          </a:p>
          <a:p>
            <a:pPr lvl="1">
              <a:buFont typeface="+mj-lt"/>
              <a:buAutoNum type="arabicPeriod"/>
            </a:pPr>
            <a:r>
              <a:rPr lang="en-US" sz="2000" dirty="0"/>
              <a:t>CFD: </a:t>
            </a:r>
            <a:r>
              <a:rPr lang="en-US" sz="2000" dirty="0">
                <a:solidFill>
                  <a:srgbClr val="000099"/>
                </a:solidFill>
              </a:rPr>
              <a:t>FINE/Turbo</a:t>
            </a:r>
            <a:r>
              <a:rPr lang="en-US" sz="2000" dirty="0"/>
              <a:t>, </a:t>
            </a:r>
            <a:r>
              <a:rPr lang="en-US" sz="2000" dirty="0" err="1">
                <a:solidFill>
                  <a:srgbClr val="000099"/>
                </a:solidFill>
              </a:rPr>
              <a:t>OpenFoam</a:t>
            </a:r>
            <a:endParaRPr lang="en-US" sz="2000" dirty="0">
              <a:solidFill>
                <a:srgbClr val="000099"/>
              </a:solidFill>
            </a:endParaRPr>
          </a:p>
          <a:p>
            <a:pPr lvl="1">
              <a:buFont typeface="+mj-lt"/>
              <a:buAutoNum type="arabicPeriod"/>
            </a:pPr>
            <a:r>
              <a:rPr lang="en-US" sz="2000" dirty="0"/>
              <a:t>Fusion: </a:t>
            </a:r>
            <a:r>
              <a:rPr lang="en-US" sz="2000" b="1" dirty="0">
                <a:solidFill>
                  <a:srgbClr val="000099"/>
                </a:solidFill>
              </a:rPr>
              <a:t>XGC</a:t>
            </a:r>
            <a:r>
              <a:rPr lang="en-US" sz="2000" dirty="0">
                <a:solidFill>
                  <a:srgbClr val="000099"/>
                </a:solidFill>
              </a:rPr>
              <a:t>, </a:t>
            </a:r>
            <a:r>
              <a:rPr lang="en-US" sz="2000" b="1" dirty="0">
                <a:solidFill>
                  <a:srgbClr val="000099"/>
                </a:solidFill>
              </a:rPr>
              <a:t>GTC</a:t>
            </a:r>
            <a:r>
              <a:rPr lang="en-US" sz="2000" dirty="0">
                <a:solidFill>
                  <a:srgbClr val="000099"/>
                </a:solidFill>
              </a:rPr>
              <a:t>, GTC-P, M3D,M3D-C1, M3D-K, Pixie3D</a:t>
            </a:r>
          </a:p>
          <a:p>
            <a:pPr lvl="1">
              <a:buFont typeface="+mj-lt"/>
              <a:buAutoNum type="arabicPeriod"/>
            </a:pPr>
            <a:r>
              <a:rPr lang="en-US" sz="2000" dirty="0"/>
              <a:t>Geoscience: </a:t>
            </a:r>
            <a:r>
              <a:rPr lang="en-US" sz="2000" b="1" dirty="0">
                <a:solidFill>
                  <a:srgbClr val="000099"/>
                </a:solidFill>
              </a:rPr>
              <a:t>SPECFEM3D_GLOBE</a:t>
            </a:r>
            <a:r>
              <a:rPr lang="en-US" sz="2000" dirty="0">
                <a:solidFill>
                  <a:srgbClr val="000099"/>
                </a:solidFill>
              </a:rPr>
              <a:t>, AWP-ODC</a:t>
            </a:r>
            <a:r>
              <a:rPr lang="en-US" sz="2000" dirty="0"/>
              <a:t>, </a:t>
            </a:r>
            <a:r>
              <a:rPr lang="en-US" sz="2000" dirty="0">
                <a:solidFill>
                  <a:srgbClr val="000099"/>
                </a:solidFill>
              </a:rPr>
              <a:t>RTM</a:t>
            </a:r>
          </a:p>
          <a:p>
            <a:pPr lvl="1">
              <a:buFont typeface="+mj-lt"/>
              <a:buAutoNum type="arabicPeriod"/>
            </a:pPr>
            <a:r>
              <a:rPr lang="en-US" sz="2000" dirty="0"/>
              <a:t>Materials Science: </a:t>
            </a:r>
            <a:r>
              <a:rPr lang="en-US" sz="2000" b="1" dirty="0" err="1">
                <a:solidFill>
                  <a:srgbClr val="000099"/>
                </a:solidFill>
              </a:rPr>
              <a:t>QMCPack</a:t>
            </a:r>
            <a:endParaRPr lang="en-US" sz="2000" dirty="0">
              <a:solidFill>
                <a:srgbClr val="000099"/>
              </a:solidFill>
            </a:endParaRPr>
          </a:p>
          <a:p>
            <a:pPr lvl="1">
              <a:buFont typeface="+mj-lt"/>
              <a:buAutoNum type="arabicPeriod"/>
            </a:pPr>
            <a:r>
              <a:rPr lang="en-US" sz="2000" dirty="0"/>
              <a:t>Medical: </a:t>
            </a:r>
            <a:r>
              <a:rPr lang="en-US" sz="2000" b="1" dirty="0">
                <a:solidFill>
                  <a:srgbClr val="000099"/>
                </a:solidFill>
              </a:rPr>
              <a:t>Cancer pathology imaging</a:t>
            </a:r>
          </a:p>
          <a:p>
            <a:pPr lvl="1">
              <a:buFont typeface="+mj-lt"/>
              <a:buAutoNum type="arabicPeriod"/>
            </a:pPr>
            <a:r>
              <a:rPr lang="en-US" sz="2000" dirty="0"/>
              <a:t>Quantum Turbulence: </a:t>
            </a:r>
            <a:r>
              <a:rPr lang="en-US" sz="2000" dirty="0">
                <a:solidFill>
                  <a:srgbClr val="000099"/>
                </a:solidFill>
              </a:rPr>
              <a:t>QLG2Q</a:t>
            </a:r>
          </a:p>
          <a:p>
            <a:pPr lvl="1">
              <a:buFont typeface="+mj-lt"/>
              <a:buAutoNum type="arabicPeriod"/>
            </a:pPr>
            <a:r>
              <a:rPr lang="en-US" sz="2000" dirty="0"/>
              <a:t>Visualization</a:t>
            </a:r>
            <a:r>
              <a:rPr lang="en-US" sz="2000" dirty="0">
                <a:solidFill>
                  <a:srgbClr val="000099"/>
                </a:solidFill>
              </a:rPr>
              <a:t>: </a:t>
            </a:r>
            <a:r>
              <a:rPr lang="en-US" sz="2000" dirty="0" err="1">
                <a:solidFill>
                  <a:srgbClr val="000099"/>
                </a:solidFill>
              </a:rPr>
              <a:t>Paraview</a:t>
            </a:r>
            <a:r>
              <a:rPr lang="en-US" sz="2000" dirty="0">
                <a:solidFill>
                  <a:srgbClr val="000099"/>
                </a:solidFill>
              </a:rPr>
              <a:t>, Visit, VTK, </a:t>
            </a:r>
            <a:r>
              <a:rPr lang="en-US" sz="2000" dirty="0" err="1">
                <a:solidFill>
                  <a:srgbClr val="000099"/>
                </a:solidFill>
              </a:rPr>
              <a:t>OpenCV</a:t>
            </a:r>
            <a:r>
              <a:rPr lang="en-US" sz="2000" dirty="0">
                <a:solidFill>
                  <a:srgbClr val="000099"/>
                </a:solidFill>
              </a:rPr>
              <a:t>, </a:t>
            </a:r>
            <a:r>
              <a:rPr lang="en-US" sz="2000" dirty="0" err="1">
                <a:solidFill>
                  <a:srgbClr val="000099"/>
                </a:solidFill>
              </a:rPr>
              <a:t>VTKm</a:t>
            </a:r>
            <a:endParaRPr lang="en-US" sz="2000" dirty="0">
              <a:solidFill>
                <a:srgbClr val="000099"/>
              </a:solidFill>
            </a:endParaRPr>
          </a:p>
          <a:p>
            <a:pPr marL="233363" indent="-233363">
              <a:spcBef>
                <a:spcPts val="600"/>
              </a:spcBef>
            </a:pPr>
            <a:endParaRPr lang="en-US" sz="2600" dirty="0" smtClean="0">
              <a:solidFill>
                <a:prstClr val="black"/>
              </a:solidFill>
              <a:latin typeface="Calibri" panose="020F0502020204030204" pitchFamily="34" charset="0"/>
            </a:endParaRPr>
          </a:p>
          <a:p>
            <a:pPr marL="0" indent="0">
              <a:spcBef>
                <a:spcPts val="600"/>
              </a:spcBef>
              <a:buNone/>
            </a:pPr>
            <a:endParaRPr lang="en-US" sz="2600" dirty="0">
              <a:solidFill>
                <a:prstClr val="black"/>
              </a:solidFill>
              <a:latin typeface="Calibri" panose="020F0502020204030204" pitchFamily="34" charset="0"/>
            </a:endParaRPr>
          </a:p>
        </p:txBody>
      </p:sp>
      <p:sp>
        <p:nvSpPr>
          <p:cNvPr id="2" name="Rectangle 1"/>
          <p:cNvSpPr/>
          <p:nvPr/>
        </p:nvSpPr>
        <p:spPr>
          <a:xfrm>
            <a:off x="539332" y="6075978"/>
            <a:ext cx="5699124" cy="369332"/>
          </a:xfrm>
          <a:prstGeom prst="rect">
            <a:avLst/>
          </a:prstGeom>
        </p:spPr>
        <p:txBody>
          <a:bodyPr wrap="none">
            <a:spAutoFit/>
          </a:bodyPr>
          <a:lstStyle/>
          <a:p>
            <a:pPr marL="233363" indent="-233363">
              <a:spcBef>
                <a:spcPts val="600"/>
              </a:spcBef>
            </a:pPr>
            <a:r>
              <a:rPr lang="en-US" dirty="0">
                <a:solidFill>
                  <a:prstClr val="black"/>
                </a:solidFill>
                <a:latin typeface="Calibri" panose="020F0502020204030204" pitchFamily="34" charset="0"/>
              </a:rPr>
              <a:t> </a:t>
            </a:r>
            <a:r>
              <a:rPr lang="en-US" dirty="0">
                <a:solidFill>
                  <a:prstClr val="black"/>
                </a:solidFill>
                <a:latin typeface="Calibri" panose="020F0502020204030204" pitchFamily="34" charset="0"/>
                <a:hlinkClick r:id="rId3"/>
              </a:rPr>
              <a:t>http://www.nccs.gov/user-support/center-projects/adios/</a:t>
            </a:r>
            <a:endParaRPr 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22276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err="1" smtClean="0"/>
              <a:t>DataSpaces</a:t>
            </a:r>
            <a:r>
              <a:rPr lang="en-US" sz="3600" dirty="0" smtClean="0"/>
              <a:t> </a:t>
            </a:r>
            <a:r>
              <a:rPr lang="en-US" sz="3600" dirty="0" smtClean="0"/>
              <a:t>to explore multi-tier memory/storage hierarchies</a:t>
            </a:r>
            <a:endParaRPr lang="en-US" sz="3600" dirty="0"/>
          </a:p>
        </p:txBody>
      </p:sp>
      <p:sp>
        <p:nvSpPr>
          <p:cNvPr id="5" name="Content Placeholder 4"/>
          <p:cNvSpPr>
            <a:spLocks noGrp="1"/>
          </p:cNvSpPr>
          <p:nvPr>
            <p:ph idx="4294967295"/>
          </p:nvPr>
        </p:nvSpPr>
        <p:spPr>
          <a:xfrm>
            <a:off x="478471" y="4490230"/>
            <a:ext cx="11228337" cy="1898130"/>
          </a:xfrm>
        </p:spPr>
        <p:txBody>
          <a:bodyPr numCol="1">
            <a:noAutofit/>
          </a:bodyPr>
          <a:lstStyle/>
          <a:p>
            <a:pPr defTabSz="398463" hangingPunct="0">
              <a:buClr>
                <a:srgbClr val="000000"/>
              </a:buClr>
              <a:buSzPct val="100000"/>
            </a:pPr>
            <a:r>
              <a:rPr lang="en-US" sz="2200" dirty="0" smtClean="0">
                <a:solidFill>
                  <a:srgbClr val="000000"/>
                </a:solidFill>
              </a:rPr>
              <a:t>Allows our team to stage data across memory and storage hierarchies with different data placement strategies</a:t>
            </a:r>
          </a:p>
          <a:p>
            <a:pPr defTabSz="398463" hangingPunct="0">
              <a:buClr>
                <a:srgbClr val="000000"/>
              </a:buClr>
              <a:buSzPct val="100000"/>
            </a:pPr>
            <a:r>
              <a:rPr lang="en-US" sz="2200" dirty="0" smtClean="0">
                <a:solidFill>
                  <a:srgbClr val="000000"/>
                </a:solidFill>
              </a:rPr>
              <a:t>Building on our “learning” techniques to optimize data placement for different optimization strategies</a:t>
            </a:r>
            <a:endParaRPr lang="en-US" sz="2200" dirty="0" smtClean="0">
              <a:solidFill>
                <a:srgbClr val="000000"/>
              </a:solidFill>
            </a:endParaRPr>
          </a:p>
          <a:p>
            <a:pPr defTabSz="398463" hangingPunct="0">
              <a:buClr>
                <a:srgbClr val="000000"/>
              </a:buClr>
              <a:buSzPct val="100000"/>
            </a:pPr>
            <a:endParaRPr lang="en-US" sz="2200" dirty="0"/>
          </a:p>
        </p:txBody>
      </p:sp>
      <p:pic>
        <p:nvPicPr>
          <p:cNvPr id="6" name="Picture 5" descr="arch_p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930" y="1344139"/>
            <a:ext cx="5268128" cy="3108310"/>
          </a:xfrm>
          <a:prstGeom prst="rect">
            <a:avLst/>
          </a:prstGeom>
        </p:spPr>
      </p:pic>
      <p:grpSp>
        <p:nvGrpSpPr>
          <p:cNvPr id="2" name="Group 1"/>
          <p:cNvGrpSpPr/>
          <p:nvPr/>
        </p:nvGrpSpPr>
        <p:grpSpPr>
          <a:xfrm>
            <a:off x="5650567" y="795532"/>
            <a:ext cx="6226844" cy="3825809"/>
            <a:chOff x="5635626" y="391208"/>
            <a:chExt cx="6226844" cy="382580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5626" y="568679"/>
              <a:ext cx="6226844" cy="3648338"/>
            </a:xfrm>
            <a:prstGeom prst="rect">
              <a:avLst/>
            </a:prstGeom>
          </p:spPr>
        </p:pic>
        <p:sp>
          <p:nvSpPr>
            <p:cNvPr id="8" name="TextBox 7"/>
            <p:cNvSpPr txBox="1"/>
            <p:nvPr/>
          </p:nvSpPr>
          <p:spPr>
            <a:xfrm>
              <a:off x="7244996" y="391208"/>
              <a:ext cx="2851484" cy="369332"/>
            </a:xfrm>
            <a:prstGeom prst="rect">
              <a:avLst/>
            </a:prstGeom>
            <a:noFill/>
          </p:spPr>
          <p:txBody>
            <a:bodyPr wrap="square" rtlCol="0">
              <a:spAutoFit/>
            </a:bodyPr>
            <a:lstStyle/>
            <a:p>
              <a:r>
                <a:rPr lang="en-US" b="1" dirty="0" smtClean="0"/>
                <a:t>The </a:t>
              </a:r>
              <a:r>
                <a:rPr lang="en-US" b="1" dirty="0" err="1" smtClean="0"/>
                <a:t>DataSpaces</a:t>
              </a:r>
              <a:r>
                <a:rPr lang="en-US" b="1" dirty="0" smtClean="0"/>
                <a:t> Abstraction</a:t>
              </a:r>
              <a:endParaRPr lang="en-US" b="1" dirty="0"/>
            </a:p>
          </p:txBody>
        </p:sp>
      </p:grpSp>
    </p:spTree>
    <p:extLst>
      <p:ext uri="{BB962C8B-B14F-4D97-AF65-F5344CB8AC3E}">
        <p14:creationId xmlns:p14="http://schemas.microsoft.com/office/powerpoint/2010/main" val="206210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 Storage</a:t>
            </a:r>
            <a:endParaRPr lang="en-US" dirty="0"/>
          </a:p>
        </p:txBody>
      </p:sp>
      <p:sp>
        <p:nvSpPr>
          <p:cNvPr id="3" name="Content Placeholder 2"/>
          <p:cNvSpPr>
            <a:spLocks noGrp="1"/>
          </p:cNvSpPr>
          <p:nvPr>
            <p:ph idx="4294967295"/>
          </p:nvPr>
        </p:nvSpPr>
        <p:spPr>
          <a:xfrm>
            <a:off x="815109" y="879395"/>
            <a:ext cx="10515600" cy="4997387"/>
          </a:xfrm>
        </p:spPr>
        <p:txBody>
          <a:bodyPr>
            <a:noAutofit/>
          </a:bodyPr>
          <a:lstStyle/>
          <a:p>
            <a:r>
              <a:rPr lang="en-US" dirty="0" smtClean="0"/>
              <a:t>Light Weight File System-inspired philosophy</a:t>
            </a:r>
          </a:p>
          <a:p>
            <a:pPr lvl="1"/>
            <a:r>
              <a:rPr lang="en-US" dirty="0" smtClean="0"/>
              <a:t>Clients </a:t>
            </a:r>
            <a:r>
              <a:rPr lang="en-US" dirty="0"/>
              <a:t>bring/opt-in to services they require</a:t>
            </a:r>
          </a:p>
          <a:p>
            <a:pPr lvl="1"/>
            <a:r>
              <a:rPr lang="en-US" dirty="0"/>
              <a:t>Naming, locking, distributed transactions</a:t>
            </a:r>
          </a:p>
          <a:p>
            <a:r>
              <a:rPr lang="en-US" dirty="0"/>
              <a:t>Peer-to-peer inspired design</a:t>
            </a:r>
          </a:p>
          <a:p>
            <a:pPr lvl="1"/>
            <a:r>
              <a:rPr lang="en-US" dirty="0" smtClean="0"/>
              <a:t>Ephemeral, diverse </a:t>
            </a:r>
            <a:r>
              <a:rPr lang="en-US" dirty="0"/>
              <a:t>servers and </a:t>
            </a:r>
            <a:r>
              <a:rPr lang="en-US" dirty="0" smtClean="0"/>
              <a:t>clients</a:t>
            </a:r>
          </a:p>
          <a:p>
            <a:pPr lvl="1"/>
            <a:r>
              <a:rPr lang="en-US" dirty="0" smtClean="0"/>
              <a:t>Data and location(s) are decoupled</a:t>
            </a:r>
          </a:p>
          <a:p>
            <a:r>
              <a:rPr lang="en-US" dirty="0" smtClean="0"/>
              <a:t>Addressed systems</a:t>
            </a:r>
          </a:p>
          <a:p>
            <a:pPr lvl="1"/>
            <a:r>
              <a:rPr lang="en-US" dirty="0" smtClean="0"/>
              <a:t>Sirocco (Sandia) </a:t>
            </a:r>
            <a:r>
              <a:rPr lang="en-US" sz="2400" dirty="0" smtClean="0"/>
              <a:t>http</a:t>
            </a:r>
            <a:r>
              <a:rPr lang="en-US" sz="2400" dirty="0"/>
              <a:t>://www.cs.sandia.gov/Scalable_IO/sirocco</a:t>
            </a:r>
            <a:r>
              <a:rPr lang="en-US" sz="2400" dirty="0" smtClean="0"/>
              <a:t>/</a:t>
            </a:r>
          </a:p>
          <a:p>
            <a:pPr lvl="2"/>
            <a:r>
              <a:rPr lang="en-US" sz="2000" dirty="0" smtClean="0"/>
              <a:t>Full control from ownership, in development technology</a:t>
            </a:r>
          </a:p>
          <a:p>
            <a:pPr lvl="1"/>
            <a:r>
              <a:rPr lang="en-US" sz="2400" dirty="0" err="1" smtClean="0"/>
              <a:t>Ceph</a:t>
            </a:r>
            <a:r>
              <a:rPr lang="en-US" sz="2400" dirty="0" smtClean="0"/>
              <a:t> (</a:t>
            </a:r>
            <a:r>
              <a:rPr lang="en-US" sz="2400" dirty="0" err="1" smtClean="0"/>
              <a:t>RedHat</a:t>
            </a:r>
            <a:r>
              <a:rPr lang="en-US" sz="2400" dirty="0" smtClean="0"/>
              <a:t>)</a:t>
            </a:r>
          </a:p>
          <a:p>
            <a:pPr lvl="2"/>
            <a:r>
              <a:rPr lang="en-US" sz="2000" dirty="0" smtClean="0"/>
              <a:t>Mature, production system with special attention required to address HPC workloads</a:t>
            </a:r>
          </a:p>
          <a:p>
            <a:pPr lvl="1"/>
            <a:r>
              <a:rPr lang="en-US" dirty="0" smtClean="0"/>
              <a:t>DAOS (Intel)</a:t>
            </a:r>
          </a:p>
          <a:p>
            <a:pPr lvl="2"/>
            <a:r>
              <a:rPr lang="en-US" sz="2000" dirty="0" smtClean="0"/>
              <a:t>Next generation </a:t>
            </a:r>
            <a:r>
              <a:rPr lang="en-US" sz="2000" dirty="0" err="1" smtClean="0"/>
              <a:t>Lustre</a:t>
            </a:r>
            <a:r>
              <a:rPr lang="en-US" dirty="0"/>
              <a:t> </a:t>
            </a:r>
            <a:r>
              <a:rPr lang="en-US" dirty="0" smtClean="0"/>
              <a:t>with strong commercial and DOE support, still under development</a:t>
            </a:r>
            <a:endParaRPr lang="en-US" sz="2000" dirty="0"/>
          </a:p>
          <a:p>
            <a:pPr marL="0" indent="0">
              <a:buNone/>
            </a:pPr>
            <a:endParaRPr lang="en-US" dirty="0"/>
          </a:p>
        </p:txBody>
      </p:sp>
    </p:spTree>
    <p:extLst>
      <p:ext uri="{BB962C8B-B14F-4D97-AF65-F5344CB8AC3E}">
        <p14:creationId xmlns:p14="http://schemas.microsoft.com/office/powerpoint/2010/main" val="323954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t>Data </a:t>
            </a:r>
            <a:r>
              <a:rPr lang="en-US" dirty="0" smtClean="0"/>
              <a:t>Refactoring</a:t>
            </a:r>
            <a:endParaRPr lang="en-US" dirty="0" smtClean="0">
              <a:solidFill>
                <a:schemeClr val="accent1">
                  <a:lumMod val="40000"/>
                  <a:lumOff val="60000"/>
                </a:schemeClr>
              </a:solidFill>
            </a:endParaRP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137545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Refactoring</a:t>
            </a:r>
            <a:endParaRPr lang="en-US" sz="3600" dirty="0"/>
          </a:p>
        </p:txBody>
      </p:sp>
      <p:sp>
        <p:nvSpPr>
          <p:cNvPr id="3" name="Content Placeholder 2"/>
          <p:cNvSpPr>
            <a:spLocks noGrp="1"/>
          </p:cNvSpPr>
          <p:nvPr>
            <p:ph idx="4294967295"/>
          </p:nvPr>
        </p:nvSpPr>
        <p:spPr/>
        <p:txBody>
          <a:bodyPr>
            <a:noAutofit/>
          </a:bodyPr>
          <a:lstStyle/>
          <a:p>
            <a:r>
              <a:rPr lang="en-US" sz="3200" dirty="0" smtClean="0"/>
              <a:t>Data needs to be refactored so that more important data can be prioritized, e.g., being placed on the higher tier on the storage systems.</a:t>
            </a:r>
          </a:p>
          <a:p>
            <a:r>
              <a:rPr lang="en-US" sz="3200" dirty="0" smtClean="0"/>
              <a:t>Challenges:</a:t>
            </a:r>
          </a:p>
          <a:p>
            <a:pPr lvl="1"/>
            <a:r>
              <a:rPr lang="en-US" sz="2800" dirty="0" smtClean="0"/>
              <a:t>To understand the cost associated with refactoring data, in terms of CPU cycles, extra memory consumed, and communication.</a:t>
            </a:r>
          </a:p>
          <a:p>
            <a:pPr lvl="1"/>
            <a:r>
              <a:rPr lang="en-US" sz="2800" dirty="0" smtClean="0"/>
              <a:t>Does the refactoring affect the fidelity of the applications? If so, how much?</a:t>
            </a:r>
          </a:p>
          <a:p>
            <a:pPr lvl="1"/>
            <a:r>
              <a:rPr lang="en-US" sz="2800" dirty="0" smtClean="0"/>
              <a:t>After data is refactored, how do we map it to the storage hierarchy? How do we enforce policy?</a:t>
            </a:r>
          </a:p>
        </p:txBody>
      </p:sp>
    </p:spTree>
    <p:extLst>
      <p:ext uri="{BB962C8B-B14F-4D97-AF65-F5344CB8AC3E}">
        <p14:creationId xmlns:p14="http://schemas.microsoft.com/office/powerpoint/2010/main" val="264484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Utility</a:t>
            </a:r>
            <a:endParaRPr lang="en-US" dirty="0"/>
          </a:p>
        </p:txBody>
      </p:sp>
      <p:sp>
        <p:nvSpPr>
          <p:cNvPr id="3" name="Content Placeholder 2"/>
          <p:cNvSpPr>
            <a:spLocks noGrp="1"/>
          </p:cNvSpPr>
          <p:nvPr>
            <p:ph idx="4294967295"/>
          </p:nvPr>
        </p:nvSpPr>
        <p:spPr>
          <a:xfrm>
            <a:off x="838200" y="1179576"/>
            <a:ext cx="7449922" cy="4997387"/>
          </a:xfrm>
        </p:spPr>
        <p:txBody>
          <a:bodyPr>
            <a:normAutofit fontScale="92500" lnSpcReduction="20000"/>
          </a:bodyPr>
          <a:lstStyle/>
          <a:p>
            <a:r>
              <a:rPr lang="en-US" dirty="0" smtClean="0"/>
              <a:t>Describes how long a data chunk will live at a level of the storage hierarchy</a:t>
            </a:r>
          </a:p>
          <a:p>
            <a:r>
              <a:rPr lang="en-US" dirty="0" smtClean="0"/>
              <a:t>Utility is a broad description</a:t>
            </a:r>
          </a:p>
          <a:p>
            <a:pPr lvl="1"/>
            <a:r>
              <a:rPr lang="en-US" dirty="0" smtClean="0"/>
              <a:t>Spatial or temporal utility of data</a:t>
            </a:r>
          </a:p>
          <a:p>
            <a:pPr lvl="1"/>
            <a:r>
              <a:rPr lang="en-US" dirty="0" smtClean="0"/>
              <a:t>Utility based on in-data features </a:t>
            </a:r>
          </a:p>
          <a:p>
            <a:pPr lvl="1"/>
            <a:r>
              <a:rPr lang="en-US" dirty="0" smtClean="0"/>
              <a:t>Utility based on statistical features</a:t>
            </a:r>
          </a:p>
          <a:p>
            <a:r>
              <a:rPr lang="en-US" dirty="0" smtClean="0"/>
              <a:t>Utility has a large component from the user and the use case</a:t>
            </a:r>
          </a:p>
          <a:p>
            <a:pPr lvl="1"/>
            <a:r>
              <a:rPr lang="en-US" dirty="0" smtClean="0"/>
              <a:t>Experimental design factors in here</a:t>
            </a:r>
          </a:p>
          <a:p>
            <a:pPr lvl="1"/>
            <a:r>
              <a:rPr lang="en-US" dirty="0" smtClean="0"/>
              <a:t>Solving a specific scientific problem =&gt; specific data utility function</a:t>
            </a:r>
          </a:p>
          <a:p>
            <a:r>
              <a:rPr lang="en-US" dirty="0" smtClean="0"/>
              <a:t>API for ingesting user preferences and combining with historical provenance</a:t>
            </a:r>
          </a:p>
          <a:p>
            <a:r>
              <a:rPr lang="en-US" dirty="0" smtClean="0"/>
              <a:t>Dynamic utility for online analysis/visualization use cases</a:t>
            </a:r>
            <a:endParaRPr lang="en-US" dirty="0"/>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8122" y="118237"/>
            <a:ext cx="3316118" cy="3223813"/>
          </a:xfrm>
          <a:prstGeom prst="rect">
            <a:avLst/>
          </a:prstGeom>
        </p:spPr>
      </p:pic>
      <p:sp>
        <p:nvSpPr>
          <p:cNvPr id="56" name="TextBox 55"/>
          <p:cNvSpPr txBox="1"/>
          <p:nvPr/>
        </p:nvSpPr>
        <p:spPr>
          <a:xfrm>
            <a:off x="8390534" y="3317997"/>
            <a:ext cx="3213706" cy="2862322"/>
          </a:xfrm>
          <a:prstGeom prst="rect">
            <a:avLst/>
          </a:prstGeom>
          <a:noFill/>
        </p:spPr>
        <p:txBody>
          <a:bodyPr wrap="square" rtlCol="0">
            <a:spAutoFit/>
          </a:bodyPr>
          <a:lstStyle/>
          <a:p>
            <a:r>
              <a:rPr lang="en-US" dirty="0" smtClean="0"/>
              <a:t>e.g. The </a:t>
            </a:r>
            <a:r>
              <a:rPr lang="en-US" dirty="0"/>
              <a:t>utility of F1 may be defined more explicitly as, for example, </a:t>
            </a:r>
            <a:r>
              <a:rPr lang="en-US" dirty="0" smtClean="0">
                <a:solidFill>
                  <a:srgbClr val="C00000"/>
                </a:solidFill>
              </a:rPr>
              <a:t>(</a:t>
            </a:r>
            <a:r>
              <a:rPr lang="en-US" dirty="0">
                <a:solidFill>
                  <a:srgbClr val="C00000"/>
                </a:solidFill>
              </a:rPr>
              <a:t>priority=1, (time-NVRAM=8 hours, time-PFS=30 days, time-CAMPAIGN=100 days, time-TAPE=1000 days), </a:t>
            </a:r>
          </a:p>
          <a:p>
            <a:r>
              <a:rPr lang="en-US" dirty="0">
                <a:solidFill>
                  <a:srgbClr val="325AA3"/>
                </a:solidFill>
              </a:rPr>
              <a:t>(priority=2, (time-NVRAM=1 hours, time-PFS=4 days, time-CAMPAIGN=100 days, time-TAPE=300 days</a:t>
            </a:r>
            <a:r>
              <a:rPr lang="en-US" dirty="0" smtClean="0">
                <a:solidFill>
                  <a:srgbClr val="325AA3"/>
                </a:solidFill>
              </a:rPr>
              <a:t>)</a:t>
            </a:r>
            <a:r>
              <a:rPr lang="en-US" dirty="0" smtClean="0"/>
              <a:t>.</a:t>
            </a:r>
            <a:endParaRPr lang="en-US" dirty="0"/>
          </a:p>
        </p:txBody>
      </p:sp>
    </p:spTree>
    <p:extLst>
      <p:ext uri="{BB962C8B-B14F-4D97-AF65-F5344CB8AC3E}">
        <p14:creationId xmlns:p14="http://schemas.microsoft.com/office/powerpoint/2010/main" val="187429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Refactoring and Utility Functions</a:t>
            </a:r>
            <a:endParaRPr lang="en-US" dirty="0"/>
          </a:p>
        </p:txBody>
      </p:sp>
      <p:sp>
        <p:nvSpPr>
          <p:cNvPr id="3" name="Content Placeholder 2"/>
          <p:cNvSpPr>
            <a:spLocks noGrp="1"/>
          </p:cNvSpPr>
          <p:nvPr>
            <p:ph idx="4294967295"/>
          </p:nvPr>
        </p:nvSpPr>
        <p:spPr>
          <a:xfrm>
            <a:off x="838200" y="1179576"/>
            <a:ext cx="5615609" cy="4997387"/>
          </a:xfrm>
        </p:spPr>
        <p:txBody>
          <a:bodyPr>
            <a:normAutofit lnSpcReduction="10000"/>
          </a:bodyPr>
          <a:lstStyle/>
          <a:p>
            <a:r>
              <a:rPr lang="en-US" dirty="0" smtClean="0"/>
              <a:t>Need to explore </a:t>
            </a:r>
            <a:r>
              <a:rPr lang="en-US" dirty="0" smtClean="0">
                <a:solidFill>
                  <a:srgbClr val="FF0000"/>
                </a:solidFill>
              </a:rPr>
              <a:t>what</a:t>
            </a:r>
            <a:r>
              <a:rPr lang="en-US" dirty="0" smtClean="0"/>
              <a:t> and </a:t>
            </a:r>
            <a:r>
              <a:rPr lang="en-US" dirty="0" smtClean="0">
                <a:solidFill>
                  <a:srgbClr val="FF0000"/>
                </a:solidFill>
              </a:rPr>
              <a:t>where</a:t>
            </a:r>
            <a:r>
              <a:rPr lang="en-US" dirty="0" smtClean="0"/>
              <a:t> the computation will occur</a:t>
            </a:r>
          </a:p>
          <a:p>
            <a:pPr lvl="1"/>
            <a:r>
              <a:rPr lang="en-US" dirty="0" smtClean="0"/>
              <a:t>Flexibility in location based on past work</a:t>
            </a:r>
          </a:p>
          <a:p>
            <a:pPr lvl="1"/>
            <a:r>
              <a:rPr lang="en-US" dirty="0" smtClean="0"/>
              <a:t>Flexibility in which operation to perform on which chunk of data</a:t>
            </a:r>
          </a:p>
          <a:p>
            <a:r>
              <a:rPr lang="en-US" dirty="0" smtClean="0"/>
              <a:t>Code generation or code containers are potential study targets</a:t>
            </a:r>
          </a:p>
          <a:p>
            <a:r>
              <a:rPr lang="en-US" dirty="0" smtClean="0"/>
              <a:t>Maintaining relationship between data chunks</a:t>
            </a:r>
          </a:p>
          <a:p>
            <a:r>
              <a:rPr lang="en-US" dirty="0" smtClean="0"/>
              <a:t>Carry attributes from generation to consumption and feedback into a utility computation</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09" y="1179575"/>
            <a:ext cx="5031743" cy="489168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314400" y="793440"/>
              <a:ext cx="5204880" cy="5648760"/>
            </p14:xfrm>
          </p:contentPart>
        </mc:Choice>
        <mc:Fallback xmlns="">
          <p:pic>
            <p:nvPicPr>
              <p:cNvPr id="5" name="Ink 4"/>
              <p:cNvPicPr/>
              <p:nvPr/>
            </p:nvPicPr>
            <p:blipFill>
              <a:blip r:embed="rId4"/>
              <a:stretch>
                <a:fillRect/>
              </a:stretch>
            </p:blipFill>
            <p:spPr>
              <a:xfrm>
                <a:off x="6305760" y="782640"/>
                <a:ext cx="5227200" cy="5668920"/>
              </a:xfrm>
              <a:prstGeom prst="rect">
                <a:avLst/>
              </a:prstGeom>
            </p:spPr>
          </p:pic>
        </mc:Fallback>
      </mc:AlternateContent>
    </p:spTree>
    <p:extLst>
      <p:ext uri="{BB962C8B-B14F-4D97-AF65-F5344CB8AC3E}">
        <p14:creationId xmlns:p14="http://schemas.microsoft.com/office/powerpoint/2010/main" val="407868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Utility-driven Data Placement</a:t>
            </a:r>
            <a:endParaRPr lang="en-US" dirty="0"/>
          </a:p>
        </p:txBody>
      </p:sp>
      <p:sp>
        <p:nvSpPr>
          <p:cNvPr id="3" name="Content Placeholder 2"/>
          <p:cNvSpPr>
            <a:spLocks noGrp="1"/>
          </p:cNvSpPr>
          <p:nvPr>
            <p:ph idx="4294967295"/>
          </p:nvPr>
        </p:nvSpPr>
        <p:spPr>
          <a:xfrm>
            <a:off x="747394" y="1048086"/>
            <a:ext cx="10158731" cy="4390935"/>
          </a:xfrm>
        </p:spPr>
        <p:txBody>
          <a:bodyPr>
            <a:normAutofit/>
          </a:bodyPr>
          <a:lstStyle/>
          <a:p>
            <a:pPr marL="0" indent="0">
              <a:buNone/>
              <a:defRPr/>
            </a:pPr>
            <a:r>
              <a:rPr lang="en-US" sz="2400" dirty="0" smtClean="0">
                <a:ea typeface="ＭＳ Ｐゴシック" charset="0"/>
                <a:cs typeface="Calibri" pitchFamily="34" charset="0"/>
              </a:rPr>
              <a:t>Goal: Determine placement of data </a:t>
            </a:r>
            <a:r>
              <a:rPr lang="en-US" sz="2400" dirty="0">
                <a:ea typeface="ＭＳ Ｐゴシック" charset="0"/>
                <a:cs typeface="Calibri" pitchFamily="34" charset="0"/>
              </a:rPr>
              <a:t>objects </a:t>
            </a:r>
            <a:r>
              <a:rPr lang="en-US" sz="2400" b="1" dirty="0" smtClean="0">
                <a:ea typeface="ＭＳ Ｐゴシック" charset="0"/>
                <a:cs typeface="Calibri" pitchFamily="34" charset="0"/>
              </a:rPr>
              <a:t>vertically</a:t>
            </a:r>
            <a:r>
              <a:rPr lang="en-US" sz="2400" dirty="0" smtClean="0">
                <a:ea typeface="ＭＳ Ｐゴシック" charset="0"/>
                <a:cs typeface="Calibri" pitchFamily="34" charset="0"/>
              </a:rPr>
              <a:t> across different levels of the memory hierarchy, e.g., SSD or DRAM, and </a:t>
            </a:r>
            <a:r>
              <a:rPr lang="en-US" sz="2400" b="1" dirty="0" smtClean="0">
                <a:ea typeface="ＭＳ Ｐゴシック" charset="0"/>
                <a:cs typeface="Calibri" pitchFamily="34" charset="0"/>
              </a:rPr>
              <a:t>horizontally</a:t>
            </a:r>
            <a:r>
              <a:rPr lang="en-US" sz="2400" dirty="0" smtClean="0">
                <a:ea typeface="ＭＳ Ｐゴシック" charset="0"/>
                <a:cs typeface="Calibri" pitchFamily="34" charset="0"/>
              </a:rPr>
              <a:t> at different staging nodes</a:t>
            </a:r>
            <a:endParaRPr lang="en-US" sz="2400" dirty="0" smtClean="0"/>
          </a:p>
          <a:p>
            <a:r>
              <a:rPr lang="en-US" sz="2400" dirty="0" smtClean="0"/>
              <a:t>Utility quantifies the relative </a:t>
            </a:r>
            <a:r>
              <a:rPr lang="en-US" sz="2400" dirty="0" smtClean="0">
                <a:ea typeface="ＭＳ Ｐゴシック" charset="0"/>
                <a:cs typeface="Calibri" pitchFamily="34" charset="0"/>
              </a:rPr>
              <a:t>value </a:t>
            </a:r>
            <a:r>
              <a:rPr lang="en-US" sz="2400" dirty="0">
                <a:ea typeface="ＭＳ Ｐゴシック" charset="0"/>
                <a:cs typeface="Calibri" pitchFamily="34" charset="0"/>
              </a:rPr>
              <a:t>of data objects </a:t>
            </a:r>
            <a:r>
              <a:rPr lang="en-US" sz="2400" dirty="0" smtClean="0">
                <a:ea typeface="ＭＳ Ｐゴシック" charset="0"/>
                <a:cs typeface="Calibri" pitchFamily="34" charset="0"/>
              </a:rPr>
              <a:t>based </a:t>
            </a:r>
            <a:r>
              <a:rPr lang="en-US" sz="2400" dirty="0">
                <a:ea typeface="ＭＳ Ｐゴシック" charset="0"/>
                <a:cs typeface="Calibri" pitchFamily="34" charset="0"/>
              </a:rPr>
              <a:t>on anticipated data read </a:t>
            </a:r>
            <a:r>
              <a:rPr lang="en-US" sz="2400" dirty="0" smtClean="0">
                <a:ea typeface="ＭＳ Ｐゴシック" charset="0"/>
                <a:cs typeface="Calibri" pitchFamily="34" charset="0"/>
              </a:rPr>
              <a:t>patterns</a:t>
            </a:r>
            <a:endParaRPr lang="en-US" sz="2400" dirty="0"/>
          </a:p>
          <a:p>
            <a:pPr lvl="1">
              <a:buFont typeface="Calibri" panose="020F0502020204030204" pitchFamily="34" charset="0"/>
              <a:buChar char="‒"/>
              <a:defRPr/>
            </a:pPr>
            <a:r>
              <a:rPr lang="en-US" dirty="0" smtClean="0">
                <a:ea typeface="ＭＳ Ｐゴシック" charset="0"/>
                <a:cs typeface="Calibri" pitchFamily="34" charset="0"/>
              </a:rPr>
              <a:t>Utility based on data </a:t>
            </a:r>
            <a:r>
              <a:rPr lang="en-US" dirty="0">
                <a:ea typeface="ＭＳ Ｐゴシック" charset="0"/>
                <a:cs typeface="Calibri" pitchFamily="34" charset="0"/>
              </a:rPr>
              <a:t>access </a:t>
            </a:r>
            <a:r>
              <a:rPr lang="en-US" dirty="0" smtClean="0">
                <a:ea typeface="ＭＳ Ｐゴシック" charset="0"/>
                <a:cs typeface="Calibri" pitchFamily="34" charset="0"/>
              </a:rPr>
              <a:t>patterns (monitored and learnt at runtime) and the location </a:t>
            </a:r>
            <a:r>
              <a:rPr lang="en-US" dirty="0">
                <a:ea typeface="ＭＳ Ｐゴシック" charset="0"/>
                <a:cs typeface="Calibri" pitchFamily="34" charset="0"/>
              </a:rPr>
              <a:t>of the application and staging nodes within the system network </a:t>
            </a:r>
            <a:r>
              <a:rPr lang="en-US" dirty="0" smtClean="0">
                <a:ea typeface="ＭＳ Ｐゴシック" charset="0"/>
                <a:cs typeface="Calibri" pitchFamily="34" charset="0"/>
              </a:rPr>
              <a:t>topology</a:t>
            </a:r>
          </a:p>
          <a:p>
            <a:pPr lvl="1">
              <a:buFont typeface="Calibri" panose="020F0502020204030204" pitchFamily="34" charset="0"/>
              <a:buChar char="‒"/>
              <a:defRPr/>
            </a:pPr>
            <a:r>
              <a:rPr lang="en-US" dirty="0" smtClean="0">
                <a:ea typeface="ＭＳ Ｐゴシック" charset="0"/>
                <a:cs typeface="Calibri" pitchFamily="34" charset="0"/>
              </a:rPr>
              <a:t>For example, data </a:t>
            </a:r>
            <a:r>
              <a:rPr lang="en-US" dirty="0">
                <a:ea typeface="ＭＳ Ｐゴシック" charset="0"/>
                <a:cs typeface="Calibri" pitchFamily="34" charset="0"/>
              </a:rPr>
              <a:t>objects with </a:t>
            </a:r>
            <a:r>
              <a:rPr lang="en-US" b="1" i="1" dirty="0">
                <a:solidFill>
                  <a:srgbClr val="FF0000"/>
                </a:solidFill>
                <a:ea typeface="ＭＳ Ｐゴシック" charset="0"/>
                <a:cs typeface="Calibri" pitchFamily="34" charset="0"/>
              </a:rPr>
              <a:t>higher data utility </a:t>
            </a:r>
            <a:r>
              <a:rPr lang="en-US" dirty="0" smtClean="0">
                <a:ea typeface="ＭＳ Ｐゴシック" charset="0"/>
                <a:cs typeface="Calibri" pitchFamily="34" charset="0"/>
              </a:rPr>
              <a:t>are placed </a:t>
            </a:r>
            <a:r>
              <a:rPr lang="en-US" b="1" i="1" dirty="0" smtClean="0">
                <a:solidFill>
                  <a:srgbClr val="FF0000"/>
                </a:solidFill>
                <a:ea typeface="ＭＳ Ｐゴシック" charset="0"/>
                <a:cs typeface="Calibri" pitchFamily="34" charset="0"/>
              </a:rPr>
              <a:t>closer</a:t>
            </a:r>
            <a:r>
              <a:rPr lang="en-US" dirty="0" smtClean="0">
                <a:ea typeface="ＭＳ Ｐゴシック" charset="0"/>
                <a:cs typeface="Calibri" pitchFamily="34" charset="0"/>
              </a:rPr>
              <a:t> to the computing nodes accessing it</a:t>
            </a:r>
            <a:endParaRPr lang="en-US" dirty="0" smtClean="0"/>
          </a:p>
        </p:txBody>
      </p:sp>
      <p:sp>
        <p:nvSpPr>
          <p:cNvPr id="6" name="Content Placeholder 2"/>
          <p:cNvSpPr>
            <a:spLocks noGrp="1"/>
          </p:cNvSpPr>
          <p:nvPr>
            <p:ph idx="4294967295"/>
          </p:nvPr>
        </p:nvSpPr>
        <p:spPr>
          <a:xfrm>
            <a:off x="639765" y="4742690"/>
            <a:ext cx="10790235" cy="1448560"/>
          </a:xfrm>
        </p:spPr>
        <p:txBody>
          <a:bodyPr>
            <a:noAutofit/>
          </a:bodyPr>
          <a:lstStyle/>
          <a:p>
            <a:pPr>
              <a:buAutoNum type="arabicPeriod"/>
            </a:pPr>
            <a:r>
              <a:rPr lang="en-US" sz="1800" i="1" dirty="0" smtClean="0"/>
              <a:t>  Exploring </a:t>
            </a:r>
            <a:r>
              <a:rPr lang="en-US" sz="1800" i="1" dirty="0"/>
              <a:t>Data Staging Across Deep Memory Hierarchies for Coupled Data Intensive Simulation Workflows. </a:t>
            </a:r>
            <a:r>
              <a:rPr lang="en-US" sz="1800" dirty="0"/>
              <a:t/>
            </a:r>
            <a:br>
              <a:rPr lang="en-US" sz="1800" dirty="0"/>
            </a:br>
            <a:r>
              <a:rPr lang="en-US" sz="1800" dirty="0"/>
              <a:t>T. Jin, F. Zhang, Q. Sun, H. Bui, M. </a:t>
            </a:r>
            <a:r>
              <a:rPr lang="en-US" sz="1800" dirty="0" err="1"/>
              <a:t>Romanus</a:t>
            </a:r>
            <a:r>
              <a:rPr lang="en-US" sz="1800" dirty="0"/>
              <a:t>, N. </a:t>
            </a:r>
            <a:r>
              <a:rPr lang="en-US" sz="1800" dirty="0" err="1"/>
              <a:t>Podhorszki</a:t>
            </a:r>
            <a:r>
              <a:rPr lang="en-US" sz="1800" dirty="0"/>
              <a:t>, S. </a:t>
            </a:r>
            <a:r>
              <a:rPr lang="en-US" sz="1800" dirty="0" err="1"/>
              <a:t>Klasky</a:t>
            </a:r>
            <a:r>
              <a:rPr lang="en-US" sz="1800" dirty="0"/>
              <a:t>, H. </a:t>
            </a:r>
            <a:r>
              <a:rPr lang="en-US" sz="1800" dirty="0" err="1"/>
              <a:t>Kolla</a:t>
            </a:r>
            <a:r>
              <a:rPr lang="en-US" sz="1800" dirty="0"/>
              <a:t>, J. Chen, R. Hager, C. Chang, M. </a:t>
            </a:r>
            <a:r>
              <a:rPr lang="en-US" sz="1800" dirty="0" err="1"/>
              <a:t>Parashar</a:t>
            </a:r>
            <a:r>
              <a:rPr lang="en-US" sz="1800" dirty="0"/>
              <a:t>. </a:t>
            </a:r>
            <a:r>
              <a:rPr lang="en-US" sz="1800" i="1" dirty="0" smtClean="0"/>
              <a:t>IEEE </a:t>
            </a:r>
            <a:r>
              <a:rPr lang="en-US" sz="1800" dirty="0" smtClean="0"/>
              <a:t>IPDPS'15, </a:t>
            </a:r>
            <a:r>
              <a:rPr lang="en-US" sz="1800" dirty="0"/>
              <a:t>May </a:t>
            </a:r>
            <a:r>
              <a:rPr lang="en-US" sz="1800" dirty="0" smtClean="0"/>
              <a:t>2015</a:t>
            </a:r>
          </a:p>
          <a:p>
            <a:pPr>
              <a:buAutoNum type="arabicPeriod"/>
            </a:pPr>
            <a:r>
              <a:rPr lang="en-US" sz="1800" i="1" dirty="0" smtClean="0"/>
              <a:t>  Adaptive </a:t>
            </a:r>
            <a:r>
              <a:rPr lang="en-US" sz="1800" i="1" dirty="0"/>
              <a:t>Data Placement For Staging-Based Coupled Scientific Workflows. </a:t>
            </a:r>
            <a:r>
              <a:rPr lang="en-US" sz="1800" dirty="0"/>
              <a:t/>
            </a:r>
            <a:br>
              <a:rPr lang="en-US" sz="1800" dirty="0"/>
            </a:br>
            <a:r>
              <a:rPr lang="en-US" sz="1800" dirty="0"/>
              <a:t>Q. Sun, T. Jin, M. </a:t>
            </a:r>
            <a:r>
              <a:rPr lang="en-US" sz="1800" dirty="0" err="1"/>
              <a:t>Romanus</a:t>
            </a:r>
            <a:r>
              <a:rPr lang="en-US" sz="1800" dirty="0"/>
              <a:t>, H. Bui, F. Zhang, H. Yu, H. </a:t>
            </a:r>
            <a:r>
              <a:rPr lang="en-US" sz="1800" dirty="0" err="1"/>
              <a:t>Kolla</a:t>
            </a:r>
            <a:r>
              <a:rPr lang="en-US" sz="1800" dirty="0"/>
              <a:t>, S. </a:t>
            </a:r>
            <a:r>
              <a:rPr lang="en-US" sz="1800" dirty="0" err="1"/>
              <a:t>Klasky</a:t>
            </a:r>
            <a:r>
              <a:rPr lang="en-US" sz="1800" dirty="0"/>
              <a:t>, J. Chen, M. </a:t>
            </a:r>
            <a:r>
              <a:rPr lang="en-US" sz="1800" dirty="0" err="1"/>
              <a:t>Parashar</a:t>
            </a:r>
            <a:r>
              <a:rPr lang="en-US" sz="1800" dirty="0"/>
              <a:t>. </a:t>
            </a:r>
            <a:r>
              <a:rPr lang="en-US" sz="1800" i="1" dirty="0" smtClean="0"/>
              <a:t> </a:t>
            </a:r>
            <a:r>
              <a:rPr lang="en-US" sz="1800" dirty="0" smtClean="0"/>
              <a:t>ACM/IEEE SC'15, </a:t>
            </a:r>
            <a:r>
              <a:rPr lang="en-US" sz="1800" dirty="0"/>
              <a:t>Nov. </a:t>
            </a:r>
            <a:r>
              <a:rPr lang="en-US" sz="1800" dirty="0" smtClean="0"/>
              <a:t>2015</a:t>
            </a:r>
            <a:r>
              <a:rPr lang="en-US" sz="1800" dirty="0"/>
              <a:t>.</a:t>
            </a:r>
          </a:p>
        </p:txBody>
      </p:sp>
    </p:spTree>
    <p:extLst>
      <p:ext uri="{BB962C8B-B14F-4D97-AF65-F5344CB8AC3E}">
        <p14:creationId xmlns:p14="http://schemas.microsoft.com/office/powerpoint/2010/main" val="38539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spTree>
    <p:extLst>
      <p:ext uri="{BB962C8B-B14F-4D97-AF65-F5344CB8AC3E}">
        <p14:creationId xmlns:p14="http://schemas.microsoft.com/office/powerpoint/2010/main" val="3946209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New techniques for “Data Intensive Science”</a:t>
            </a:r>
            <a:endParaRPr lang="en-US" sz="4000" dirty="0"/>
          </a:p>
        </p:txBody>
      </p:sp>
      <p:sp>
        <p:nvSpPr>
          <p:cNvPr id="6" name="Content Placeholder 5"/>
          <p:cNvSpPr>
            <a:spLocks noGrp="1"/>
          </p:cNvSpPr>
          <p:nvPr>
            <p:ph idx="4294967295"/>
          </p:nvPr>
        </p:nvSpPr>
        <p:spPr/>
        <p:txBody>
          <a:bodyPr>
            <a:normAutofit/>
          </a:bodyPr>
          <a:lstStyle/>
          <a:p>
            <a:pPr marL="0" indent="-49212">
              <a:buNone/>
            </a:pPr>
            <a:r>
              <a:rPr lang="en-US" sz="3000" b="1" dirty="0" smtClean="0">
                <a:solidFill>
                  <a:srgbClr val="C00000"/>
                </a:solidFill>
              </a:rPr>
              <a:t>AUDITOR</a:t>
            </a:r>
            <a:r>
              <a:rPr lang="en-US" sz="3000" dirty="0" smtClean="0"/>
              <a:t>: An additional “simulation” whose purpose is to monitor the fine scale simulation and initiate appropriate actions when anomalies are </a:t>
            </a:r>
            <a:r>
              <a:rPr lang="en-US" sz="3000" dirty="0" smtClean="0"/>
              <a:t>detected.</a:t>
            </a:r>
          </a:p>
          <a:p>
            <a:pPr marL="0" indent="-49212">
              <a:buNone/>
            </a:pPr>
            <a:r>
              <a:rPr lang="en-US" sz="3000" dirty="0" smtClean="0"/>
              <a:t>Basic Idea is that we need a model to generate a close approximation of the data</a:t>
            </a:r>
            <a:endParaRPr lang="en-US" sz="3000" dirty="0" smtClean="0"/>
          </a:p>
          <a:p>
            <a:pPr marL="0" indent="0">
              <a:buNone/>
            </a:pPr>
            <a:r>
              <a:rPr lang="en-US" sz="3000" b="1" dirty="0" smtClean="0">
                <a:solidFill>
                  <a:srgbClr val="0070C0"/>
                </a:solidFill>
              </a:rPr>
              <a:t>Basic </a:t>
            </a:r>
            <a:r>
              <a:rPr lang="en-US" sz="3000" b="1" dirty="0">
                <a:solidFill>
                  <a:srgbClr val="0070C0"/>
                </a:solidFill>
              </a:rPr>
              <a:t>quantities in Information Theory</a:t>
            </a:r>
            <a:endParaRPr lang="en-US" sz="3000" b="1" dirty="0" smtClean="0">
              <a:solidFill>
                <a:srgbClr val="0070C0"/>
              </a:solidFill>
            </a:endParaRPr>
          </a:p>
          <a:p>
            <a:r>
              <a:rPr lang="en-US" dirty="0"/>
              <a:t>Data stream S and for x </a:t>
            </a:r>
            <a:r>
              <a:rPr lang="en-US" dirty="0">
                <a:latin typeface="Cambria Math" panose="02040503050406030204" pitchFamily="18" charset="0"/>
                <a:ea typeface="Cambria Math" panose="02040503050406030204" pitchFamily="18" charset="0"/>
              </a:rPr>
              <a:t>∈ S </a:t>
            </a:r>
            <a:r>
              <a:rPr lang="en-US" dirty="0" smtClean="0">
                <a:latin typeface="Cambria Math" panose="02040503050406030204" pitchFamily="18" charset="0"/>
                <a:ea typeface="Cambria Math" panose="02040503050406030204" pitchFamily="18" charset="0"/>
              </a:rPr>
              <a:t>                   let </a:t>
            </a:r>
            <a:r>
              <a:rPr lang="en-US" dirty="0" err="1" smtClean="0">
                <a:latin typeface="Cambria Math" panose="02040503050406030204" pitchFamily="18" charset="0"/>
                <a:ea typeface="Cambria Math" panose="02040503050406030204" pitchFamily="18" charset="0"/>
              </a:rPr>
              <a:t>P</a:t>
            </a:r>
            <a:r>
              <a:rPr lang="en-US" baseline="-25000" dirty="0" err="1" smtClean="0">
                <a:latin typeface="Cambria Math" panose="02040503050406030204" pitchFamily="18" charset="0"/>
                <a:ea typeface="Cambria Math" panose="02040503050406030204" pitchFamily="18" charset="0"/>
              </a:rPr>
              <a:t>r</a:t>
            </a:r>
            <a:r>
              <a:rPr lang="en-US" dirty="0" smtClean="0">
                <a:latin typeface="Cambria Math" panose="02040503050406030204" pitchFamily="18" charset="0"/>
                <a:ea typeface="Cambria Math" panose="02040503050406030204" pitchFamily="18" charset="0"/>
              </a:rPr>
              <a:t>(X=x</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p</a:t>
            </a:r>
            <a:r>
              <a:rPr lang="en-US" baseline="-25000" dirty="0" err="1">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[0,1]</a:t>
            </a:r>
            <a:endParaRPr lang="en-US" dirty="0"/>
          </a:p>
          <a:p>
            <a:r>
              <a:rPr lang="en-US" dirty="0"/>
              <a:t>Shannon Information </a:t>
            </a:r>
            <a:r>
              <a:rPr lang="en-US" dirty="0" smtClean="0"/>
              <a:t>Content:                   h(x</a:t>
            </a:r>
            <a:r>
              <a:rPr lang="en-US" dirty="0"/>
              <a:t>) = - log</a:t>
            </a:r>
            <a:r>
              <a:rPr lang="en-US" baseline="-25000" dirty="0">
                <a:latin typeface="Cambria Math" panose="02040503050406030204" pitchFamily="18" charset="0"/>
                <a:ea typeface="Cambria Math" panose="02040503050406030204" pitchFamily="18" charset="0"/>
              </a:rPr>
              <a:t>2</a:t>
            </a:r>
            <a:r>
              <a:rPr lang="en-US" dirty="0"/>
              <a:t>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dirty="0" smtClean="0"/>
              <a:t>Entropy                                                           H(S</a:t>
            </a:r>
            <a:r>
              <a:rPr lang="en-US" dirty="0"/>
              <a:t>) = - </a:t>
            </a:r>
            <a:r>
              <a:rPr lang="el-GR" dirty="0">
                <a:latin typeface="Cambria Math" panose="02040503050406030204" pitchFamily="18" charset="0"/>
                <a:ea typeface="Cambria Math" panose="02040503050406030204" pitchFamily="18" charset="0"/>
              </a:rPr>
              <a:t>Σ</a:t>
            </a:r>
            <a:r>
              <a:rPr lang="en-US" dirty="0">
                <a:latin typeface="Cambria Math" panose="02040503050406030204" pitchFamily="18" charset="0"/>
                <a:ea typeface="Cambria Math" panose="02040503050406030204" pitchFamily="18" charset="0"/>
              </a:rPr>
              <a:t> </a:t>
            </a:r>
            <a:r>
              <a:rPr lang="en-US" dirty="0" err="1"/>
              <a:t>p</a:t>
            </a:r>
            <a:r>
              <a:rPr lang="en-US" baseline="-25000" dirty="0" err="1">
                <a:latin typeface="Cambria Math" panose="02040503050406030204" pitchFamily="18" charset="0"/>
                <a:ea typeface="Cambria Math" panose="02040503050406030204" pitchFamily="18" charset="0"/>
              </a:rPr>
              <a:t>x</a:t>
            </a:r>
            <a:r>
              <a:rPr lang="en-US" baseline="-25000" dirty="0">
                <a:latin typeface="Cambria Math" panose="02040503050406030204" pitchFamily="18" charset="0"/>
                <a:ea typeface="Cambria Math" panose="02040503050406030204" pitchFamily="18" charset="0"/>
              </a:rPr>
              <a:t> </a:t>
            </a:r>
            <a:r>
              <a:rPr lang="en-US" dirty="0"/>
              <a:t> log</a:t>
            </a:r>
            <a:r>
              <a:rPr lang="en-US" baseline="-25000" dirty="0">
                <a:latin typeface="Cambria Math" panose="02040503050406030204" pitchFamily="18" charset="0"/>
                <a:ea typeface="Cambria Math" panose="02040503050406030204" pitchFamily="18" charset="0"/>
              </a:rPr>
              <a:t>2 </a:t>
            </a:r>
            <a:r>
              <a:rPr lang="en-US" dirty="0" err="1"/>
              <a:t>p</a:t>
            </a:r>
            <a:r>
              <a:rPr lang="en-US" baseline="-25000" dirty="0" err="1">
                <a:latin typeface="Cambria Math" panose="02040503050406030204" pitchFamily="18" charset="0"/>
                <a:ea typeface="Cambria Math" panose="02040503050406030204" pitchFamily="18" charset="0"/>
              </a:rPr>
              <a:t>x</a:t>
            </a:r>
            <a:endParaRPr lang="en-US" dirty="0"/>
          </a:p>
          <a:p>
            <a:r>
              <a:rPr lang="en-US" sz="3000" b="1" dirty="0">
                <a:solidFill>
                  <a:srgbClr val="C00000"/>
                </a:solidFill>
              </a:rPr>
              <a:t>Noisy/random data has HIGH ENTROPY</a:t>
            </a:r>
          </a:p>
          <a:p>
            <a:pPr marL="407988" indent="-457200"/>
            <a:endParaRPr lang="en-US" dirty="0"/>
          </a:p>
        </p:txBody>
      </p:sp>
    </p:spTree>
    <p:extLst>
      <p:ext uri="{BB962C8B-B14F-4D97-AF65-F5344CB8AC3E}">
        <p14:creationId xmlns:p14="http://schemas.microsoft.com/office/powerpoint/2010/main" val="5454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87019"/>
          </a:xfrm>
        </p:spPr>
        <p:txBody>
          <a:bodyPr>
            <a:normAutofit/>
          </a:bodyPr>
          <a:lstStyle/>
          <a:p>
            <a:r>
              <a:rPr lang="en-US" sz="2800" dirty="0" smtClean="0"/>
              <a:t>NOTES</a:t>
            </a:r>
            <a:endParaRPr lang="en-US" sz="2800" dirty="0"/>
          </a:p>
        </p:txBody>
      </p:sp>
      <p:sp>
        <p:nvSpPr>
          <p:cNvPr id="3" name="Content Placeholder 2"/>
          <p:cNvSpPr>
            <a:spLocks noGrp="1"/>
          </p:cNvSpPr>
          <p:nvPr>
            <p:ph idx="4294967295"/>
          </p:nvPr>
        </p:nvSpPr>
        <p:spPr>
          <a:xfrm>
            <a:off x="838200" y="779930"/>
            <a:ext cx="10515600" cy="5397034"/>
          </a:xfrm>
        </p:spPr>
        <p:txBody>
          <a:bodyPr numCol="2">
            <a:normAutofit fontScale="62500" lnSpcReduction="20000"/>
          </a:bodyPr>
          <a:lstStyle/>
          <a:p>
            <a:r>
              <a:rPr lang="en-US" dirty="0"/>
              <a:t>Notes from Sirius dry run</a:t>
            </a:r>
          </a:p>
          <a:p>
            <a:r>
              <a:rPr lang="en-US" dirty="0" smtClean="0"/>
              <a:t>2/9/2015</a:t>
            </a:r>
            <a:endParaRPr lang="en-US" dirty="0"/>
          </a:p>
          <a:p>
            <a:r>
              <a:rPr lang="en-US" dirty="0"/>
              <a:t>What is it you are going to do? Must tell them up front in simple </a:t>
            </a:r>
            <a:r>
              <a:rPr lang="en-US" dirty="0" smtClean="0"/>
              <a:t>terms</a:t>
            </a:r>
            <a:endParaRPr lang="en-US" dirty="0"/>
          </a:p>
          <a:p>
            <a:r>
              <a:rPr lang="en-US" dirty="0"/>
              <a:t>ADIOS </a:t>
            </a:r>
            <a:r>
              <a:rPr lang="en-US" dirty="0">
                <a:sym typeface="Wingdings" panose="05000000000000000000" pitchFamily="2" charset="2"/>
              </a:rPr>
              <a:t></a:t>
            </a:r>
            <a:r>
              <a:rPr lang="en-US" dirty="0"/>
              <a:t> Important for the DOE </a:t>
            </a:r>
            <a:r>
              <a:rPr lang="en-US" dirty="0" smtClean="0"/>
              <a:t>mission</a:t>
            </a:r>
            <a:endParaRPr lang="en-US" dirty="0"/>
          </a:p>
          <a:p>
            <a:r>
              <a:rPr lang="en-US" dirty="0"/>
              <a:t>Object storage </a:t>
            </a:r>
            <a:r>
              <a:rPr lang="en-US" dirty="0">
                <a:sym typeface="Wingdings" panose="05000000000000000000" pitchFamily="2" charset="2"/>
              </a:rPr>
              <a:t></a:t>
            </a:r>
            <a:r>
              <a:rPr lang="en-US" dirty="0"/>
              <a:t> order of systems</a:t>
            </a:r>
            <a:r>
              <a:rPr lang="en-US" dirty="0" smtClean="0"/>
              <a:t>?</a:t>
            </a:r>
            <a:endParaRPr lang="en-US" dirty="0"/>
          </a:p>
          <a:p>
            <a:r>
              <a:rPr lang="en-US" dirty="0"/>
              <a:t>Talk about curls and gradients to justify the need to save data</a:t>
            </a:r>
          </a:p>
          <a:p>
            <a:r>
              <a:rPr lang="en-US" dirty="0"/>
              <a:t>Emphasize that not all potentially useful products can be produced in situ</a:t>
            </a:r>
          </a:p>
          <a:p>
            <a:r>
              <a:rPr lang="en-US" dirty="0"/>
              <a:t>&lt;much discussion about this</a:t>
            </a:r>
            <a:r>
              <a:rPr lang="en-US" dirty="0" smtClean="0"/>
              <a:t>&gt;</a:t>
            </a:r>
            <a:endParaRPr lang="en-US" dirty="0"/>
          </a:p>
          <a:p>
            <a:r>
              <a:rPr lang="en-US" dirty="0"/>
              <a:t>other types of auditors </a:t>
            </a:r>
            <a:r>
              <a:rPr lang="en-US" dirty="0">
                <a:sym typeface="Wingdings" panose="05000000000000000000" pitchFamily="2" charset="2"/>
              </a:rPr>
              <a:t></a:t>
            </a:r>
            <a:r>
              <a:rPr lang="en-US" dirty="0"/>
              <a:t> compression is really just building a model to reduce the data that must be stored, this work uses understanding of the science to motivate choice of this model</a:t>
            </a:r>
            <a:r>
              <a:rPr lang="en-US" dirty="0" smtClean="0"/>
              <a:t>.</a:t>
            </a:r>
            <a:endParaRPr lang="en-US" dirty="0"/>
          </a:p>
          <a:p>
            <a:r>
              <a:rPr lang="en-US" dirty="0" err="1" smtClean="0"/>
              <a:t>Challenges</a:t>
            </a:r>
            <a:r>
              <a:rPr lang="en-US" dirty="0" err="1" smtClean="0">
                <a:sym typeface="Wingdings" panose="05000000000000000000" pitchFamily="2" charset="2"/>
              </a:rPr>
              <a:t></a:t>
            </a:r>
            <a:r>
              <a:rPr lang="en-US" dirty="0" err="1" smtClean="0"/>
              <a:t>trade</a:t>
            </a:r>
            <a:r>
              <a:rPr lang="en-US" dirty="0" smtClean="0"/>
              <a:t> offs phrasing</a:t>
            </a:r>
            <a:endParaRPr lang="en-US" dirty="0"/>
          </a:p>
          <a:p>
            <a:r>
              <a:rPr lang="en-US" dirty="0"/>
              <a:t> </a:t>
            </a:r>
            <a:r>
              <a:rPr lang="en-US" dirty="0" smtClean="0"/>
              <a:t>Where </a:t>
            </a:r>
            <a:r>
              <a:rPr lang="en-US" dirty="0"/>
              <a:t>do we spend </a:t>
            </a:r>
            <a:r>
              <a:rPr lang="en-US" dirty="0" err="1"/>
              <a:t>time</a:t>
            </a:r>
            <a:r>
              <a:rPr lang="en-US" dirty="0" err="1">
                <a:sym typeface="Wingdings" panose="05000000000000000000" pitchFamily="2" charset="2"/>
              </a:rPr>
              <a:t></a:t>
            </a:r>
            <a:r>
              <a:rPr lang="en-US" dirty="0" err="1"/>
              <a:t>Spent</a:t>
            </a:r>
            <a:r>
              <a:rPr lang="en-US" dirty="0"/>
              <a:t> most of the time on figures (do you need the bullets? End to end performance is what matters. Complexity makes this an increasingly difficult problem. We need to help the users deal with this </a:t>
            </a:r>
            <a:r>
              <a:rPr lang="en-US" dirty="0" smtClean="0"/>
              <a:t>complexity</a:t>
            </a:r>
            <a:endParaRPr lang="en-US" dirty="0"/>
          </a:p>
          <a:p>
            <a:r>
              <a:rPr lang="en-US" dirty="0"/>
              <a:t>SIRIUS story </a:t>
            </a:r>
            <a:r>
              <a:rPr lang="en-US" dirty="0">
                <a:sym typeface="Wingdings" panose="05000000000000000000" pitchFamily="2" charset="2"/>
              </a:rPr>
              <a:t></a:t>
            </a:r>
            <a:r>
              <a:rPr lang="en-US" dirty="0"/>
              <a:t> Need to tell what we are doing in the </a:t>
            </a:r>
            <a:r>
              <a:rPr lang="en-US" dirty="0" smtClean="0"/>
              <a:t>project</a:t>
            </a:r>
            <a:endParaRPr lang="en-US" dirty="0"/>
          </a:p>
          <a:p>
            <a:r>
              <a:rPr lang="en-US" dirty="0"/>
              <a:t>Abstractions </a:t>
            </a:r>
            <a:r>
              <a:rPr lang="en-US" dirty="0">
                <a:sym typeface="Wingdings" panose="05000000000000000000" pitchFamily="2" charset="2"/>
              </a:rPr>
              <a:t></a:t>
            </a:r>
            <a:r>
              <a:rPr lang="en-US" dirty="0"/>
              <a:t> more time on upper right diagram. No units on right side axis. Kill the pie chart or move to a different </a:t>
            </a:r>
            <a:r>
              <a:rPr lang="en-US" dirty="0" smtClean="0"/>
              <a:t>slide</a:t>
            </a:r>
            <a:endParaRPr lang="en-US" dirty="0"/>
          </a:p>
          <a:p>
            <a:r>
              <a:rPr lang="en-US" dirty="0"/>
              <a:t>[We have a few large high value petabyte scale files that can’t be removed from atlas</a:t>
            </a:r>
            <a:r>
              <a:rPr lang="en-US" dirty="0" smtClean="0"/>
              <a:t>]</a:t>
            </a:r>
            <a:endParaRPr lang="en-US" dirty="0"/>
          </a:p>
          <a:p>
            <a:r>
              <a:rPr lang="en-US" dirty="0"/>
              <a:t>[Working to have a validated database of publications that have emerged from the center. Most cited publications are those in which the user has built a portal to access the data]</a:t>
            </a:r>
          </a:p>
          <a:p>
            <a:r>
              <a:rPr lang="en-US" dirty="0"/>
              <a:t>Important to enable secondary uses of data!</a:t>
            </a:r>
          </a:p>
          <a:p>
            <a:r>
              <a:rPr lang="en-US" dirty="0"/>
              <a:t>Jack resistant to promising a slide on this, but will </a:t>
            </a:r>
            <a:r>
              <a:rPr lang="en-US" dirty="0" smtClean="0"/>
              <a:t>try</a:t>
            </a:r>
            <a:endParaRPr lang="en-US" dirty="0"/>
          </a:p>
          <a:p>
            <a:r>
              <a:rPr lang="en-US" dirty="0"/>
              <a:t>Data spaces </a:t>
            </a:r>
            <a:r>
              <a:rPr lang="en-US" dirty="0">
                <a:sym typeface="Wingdings" panose="05000000000000000000" pitchFamily="2" charset="2"/>
              </a:rPr>
              <a:t></a:t>
            </a:r>
            <a:r>
              <a:rPr lang="en-US" dirty="0"/>
              <a:t> main message in title. Simplify </a:t>
            </a:r>
            <a:r>
              <a:rPr lang="en-US" dirty="0" smtClean="0"/>
              <a:t>words</a:t>
            </a:r>
            <a:endParaRPr lang="en-US" dirty="0"/>
          </a:p>
          <a:p>
            <a:r>
              <a:rPr lang="en-US" dirty="0"/>
              <a:t>Data refactoring </a:t>
            </a:r>
            <a:r>
              <a:rPr lang="en-US" dirty="0">
                <a:sym typeface="Wingdings" panose="05000000000000000000" pitchFamily="2" charset="2"/>
              </a:rPr>
              <a:t></a:t>
            </a:r>
            <a:r>
              <a:rPr lang="en-US" dirty="0"/>
              <a:t> need to emphasize that it is not only PIC codes, use another example</a:t>
            </a:r>
            <a:r>
              <a:rPr lang="en-US" dirty="0" smtClean="0"/>
              <a:t>?</a:t>
            </a:r>
            <a:endParaRPr lang="en-US" dirty="0"/>
          </a:p>
          <a:p>
            <a:r>
              <a:rPr lang="en-US" dirty="0"/>
              <a:t>API’s </a:t>
            </a:r>
            <a:r>
              <a:rPr lang="en-US" dirty="0">
                <a:sym typeface="Wingdings" panose="05000000000000000000" pitchFamily="2" charset="2"/>
              </a:rPr>
              <a:t></a:t>
            </a:r>
            <a:r>
              <a:rPr lang="en-US" dirty="0"/>
              <a:t> Lost in the details, what is the </a:t>
            </a:r>
            <a:r>
              <a:rPr lang="en-US" dirty="0" smtClean="0"/>
              <a:t>message</a:t>
            </a:r>
            <a:endParaRPr lang="en-US" dirty="0"/>
          </a:p>
        </p:txBody>
      </p:sp>
    </p:spTree>
    <p:extLst>
      <p:ext uri="{BB962C8B-B14F-4D97-AF65-F5344CB8AC3E}">
        <p14:creationId xmlns:p14="http://schemas.microsoft.com/office/powerpoint/2010/main" val="4061081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practices of today</a:t>
            </a:r>
            <a:endParaRPr lang="en-US" dirty="0"/>
          </a:p>
        </p:txBody>
      </p:sp>
      <p:sp>
        <p:nvSpPr>
          <p:cNvPr id="3" name="Content Placeholder 2"/>
          <p:cNvSpPr>
            <a:spLocks noGrp="1"/>
          </p:cNvSpPr>
          <p:nvPr>
            <p:ph idx="4294967295"/>
          </p:nvPr>
        </p:nvSpPr>
        <p:spPr/>
        <p:txBody>
          <a:bodyPr>
            <a:normAutofit/>
          </a:bodyPr>
          <a:lstStyle/>
          <a:p>
            <a:r>
              <a:rPr lang="en-US" dirty="0" smtClean="0"/>
              <a:t>Want to </a:t>
            </a:r>
            <a:r>
              <a:rPr lang="en-US" dirty="0" smtClean="0">
                <a:solidFill>
                  <a:srgbClr val="00B0F0"/>
                </a:solidFill>
              </a:rPr>
              <a:t>write data every </a:t>
            </a:r>
            <a:r>
              <a:rPr lang="en-US" dirty="0" err="1" smtClean="0">
                <a:solidFill>
                  <a:srgbClr val="00B0F0"/>
                </a:solidFill>
              </a:rPr>
              <a:t>m</a:t>
            </a:r>
            <a:r>
              <a:rPr lang="en-US" baseline="30000" dirty="0" err="1" smtClean="0">
                <a:solidFill>
                  <a:srgbClr val="00B0F0"/>
                </a:solidFill>
              </a:rPr>
              <a:t>th</a:t>
            </a:r>
            <a:r>
              <a:rPr lang="en-US" dirty="0" smtClean="0">
                <a:solidFill>
                  <a:srgbClr val="00B0F0"/>
                </a:solidFill>
              </a:rPr>
              <a:t> </a:t>
            </a:r>
            <a:r>
              <a:rPr lang="en-US" dirty="0" smtClean="0">
                <a:solidFill>
                  <a:srgbClr val="00B0F0"/>
                </a:solidFill>
              </a:rPr>
              <a:t>timestep</a:t>
            </a:r>
          </a:p>
          <a:p>
            <a:pPr lvl="1"/>
            <a:r>
              <a:rPr lang="en-US" dirty="0" smtClean="0"/>
              <a:t>Because of the Storage and I/O requirements</a:t>
            </a:r>
            <a:br>
              <a:rPr lang="en-US" dirty="0" smtClean="0"/>
            </a:br>
            <a:r>
              <a:rPr lang="en-US" dirty="0" smtClean="0"/>
              <a:t>users are forced to writing less</a:t>
            </a:r>
          </a:p>
          <a:p>
            <a:r>
              <a:rPr lang="en-US" dirty="0" smtClean="0"/>
              <a:t>If </a:t>
            </a:r>
            <a:r>
              <a:rPr lang="en-US" dirty="0" smtClean="0"/>
              <a:t>the users reconstruct their data, u(t), at</a:t>
            </a:r>
            <a:br>
              <a:rPr lang="en-US" dirty="0" smtClean="0"/>
            </a:br>
            <a:r>
              <a:rPr lang="en-US" dirty="0" smtClean="0"/>
              <a:t>the </a:t>
            </a:r>
            <a:r>
              <a:rPr lang="en-US" dirty="0"/>
              <a:t>n</a:t>
            </a:r>
            <a:r>
              <a:rPr lang="en-US" baseline="30000" dirty="0"/>
              <a:t>th </a:t>
            </a:r>
            <a:r>
              <a:rPr lang="en-US" baseline="30000" dirty="0" smtClean="0"/>
              <a:t> </a:t>
            </a:r>
            <a:r>
              <a:rPr lang="en-US" dirty="0" smtClean="0"/>
              <a:t>timestep, they need to interpolate</a:t>
            </a:r>
            <a:br>
              <a:rPr lang="en-US" dirty="0" smtClean="0"/>
            </a:br>
            <a:r>
              <a:rPr lang="en-US" dirty="0" smtClean="0"/>
              <a:t>between the neighboring </a:t>
            </a:r>
            <a:r>
              <a:rPr lang="en-US" dirty="0" err="1" smtClean="0"/>
              <a:t>timesteps</a:t>
            </a:r>
            <a:endParaRPr lang="en-US" dirty="0"/>
          </a:p>
          <a:p>
            <a:pPr lvl="1"/>
            <a:r>
              <a:rPr lang="el-GR" dirty="0" smtClean="0">
                <a:latin typeface="Cambria Math" panose="02040503050406030204" pitchFamily="18" charset="0"/>
                <a:ea typeface="Cambria Math" panose="02040503050406030204" pitchFamily="18" charset="0"/>
              </a:rPr>
              <a:t>Φ</a:t>
            </a:r>
            <a:r>
              <a:rPr lang="en-US" baseline="-25000" dirty="0" smtClean="0">
                <a:ea typeface="Cambria Math" panose="02040503050406030204" pitchFamily="18" charset="0"/>
              </a:rPr>
              <a:t>M</a:t>
            </a:r>
            <a:r>
              <a:rPr lang="en-US" dirty="0" smtClean="0">
                <a:ea typeface="Cambria Math" panose="02040503050406030204" pitchFamily="18" charset="0"/>
              </a:rPr>
              <a:t>(u) = interpolant on coarser grid (stride M), reduce storage my 1/M</a:t>
            </a:r>
          </a:p>
          <a:p>
            <a:r>
              <a:rPr lang="en-US" dirty="0" smtClean="0"/>
              <a:t>Assume (C=constant depending on the complexity of the data)</a:t>
            </a:r>
          </a:p>
          <a:p>
            <a:pPr lvl="1"/>
            <a:r>
              <a:rPr lang="en-US" dirty="0"/>
              <a:t>O</a:t>
            </a:r>
            <a:r>
              <a:rPr lang="en-US" dirty="0" smtClean="0"/>
              <a:t>riginal storage cost = 32*N bits (floats)</a:t>
            </a:r>
          </a:p>
          <a:p>
            <a:pPr lvl="1"/>
            <a:r>
              <a:rPr lang="en-US" dirty="0" smtClean="0"/>
              <a:t>New storage cost = 32*N/M bits + { 23 – log</a:t>
            </a:r>
            <a:r>
              <a:rPr lang="en-US" baseline="-25000" dirty="0" smtClean="0"/>
              <a:t>2</a:t>
            </a:r>
            <a:r>
              <a:rPr lang="en-US" dirty="0" smtClean="0"/>
              <a:t> (C M</a:t>
            </a:r>
            <a:r>
              <a:rPr lang="en-US" baseline="30000" dirty="0" smtClean="0"/>
              <a:t>2</a:t>
            </a:r>
            <a:r>
              <a:rPr lang="en-US" dirty="0" smtClean="0"/>
              <a:t> </a:t>
            </a:r>
            <a:r>
              <a:rPr lang="el-GR" dirty="0" smtClean="0">
                <a:latin typeface="Cambria Math" panose="02040503050406030204" pitchFamily="18" charset="0"/>
                <a:ea typeface="Cambria Math" panose="02040503050406030204" pitchFamily="18" charset="0"/>
              </a:rPr>
              <a:t>Δ</a:t>
            </a:r>
            <a:r>
              <a:rPr lang="en-US" dirty="0" smtClean="0"/>
              <a:t>t</a:t>
            </a:r>
            <a:r>
              <a:rPr lang="en-US" baseline="30000" dirty="0" smtClean="0"/>
              <a:t>2</a:t>
            </a:r>
            <a:r>
              <a:rPr lang="en-US" dirty="0" smtClean="0"/>
              <a:t>)}N    </a:t>
            </a:r>
          </a:p>
          <a:p>
            <a:pPr lvl="1"/>
            <a:r>
              <a:rPr lang="en-US" dirty="0" smtClean="0"/>
              <a:t>Ratio = (1/M – 1/16 </a:t>
            </a:r>
            <a:r>
              <a:rPr lang="en-US" dirty="0"/>
              <a:t> log</a:t>
            </a:r>
            <a:r>
              <a:rPr lang="en-US" baseline="-25000" dirty="0"/>
              <a:t>2</a:t>
            </a:r>
            <a:r>
              <a:rPr lang="en-US" dirty="0"/>
              <a:t> </a:t>
            </a:r>
            <a:r>
              <a:rPr lang="en-US" dirty="0" smtClean="0"/>
              <a:t>M) – 1/16 </a:t>
            </a:r>
            <a:r>
              <a:rPr lang="en-US" dirty="0"/>
              <a:t> log</a:t>
            </a:r>
            <a:r>
              <a:rPr lang="en-US" baseline="-25000" dirty="0"/>
              <a:t>2</a:t>
            </a:r>
            <a:r>
              <a:rPr lang="en-US" dirty="0"/>
              <a:t> </a:t>
            </a:r>
            <a:r>
              <a:rPr lang="el-GR" dirty="0">
                <a:latin typeface="Cambria Math" panose="02040503050406030204" pitchFamily="18" charset="0"/>
                <a:ea typeface="Cambria Math" panose="02040503050406030204" pitchFamily="18" charset="0"/>
              </a:rPr>
              <a:t>Δ</a:t>
            </a:r>
            <a:r>
              <a:rPr lang="en-US" dirty="0" smtClean="0"/>
              <a:t>t + constant</a:t>
            </a:r>
            <a:endParaRPr lang="en-US" dirty="0"/>
          </a:p>
        </p:txBody>
      </p:sp>
      <p:pic>
        <p:nvPicPr>
          <p:cNvPr id="24" name="Picture 2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32710" y="905256"/>
            <a:ext cx="4244823" cy="2869961"/>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0" y="0"/>
              <a:ext cx="0" cy="0"/>
            </p14:xfrm>
          </p:contentPart>
        </mc:Choice>
        <mc:Fallback xmlns="">
          <p:pic>
            <p:nvPicPr>
              <p:cNvPr id="19" name="Ink 18"/>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0" y="0"/>
              <a:ext cx="0" cy="0"/>
            </p14:xfrm>
          </p:contentPart>
        </mc:Choice>
        <mc:Fallback xmlns="">
          <p:pic>
            <p:nvPicPr>
              <p:cNvPr id="20" name="Ink 19"/>
              <p:cNvPicPr/>
              <p:nvPr/>
            </p:nvPicPr>
            <p:blipFill>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11694974" y="2811413"/>
              <a:ext cx="548640" cy="170640"/>
            </p14:xfrm>
          </p:contentPart>
        </mc:Choice>
        <mc:Fallback xmlns="">
          <p:pic>
            <p:nvPicPr>
              <p:cNvPr id="22" name="Ink 21"/>
              <p:cNvPicPr/>
              <p:nvPr/>
            </p:nvPicPr>
            <p:blipFill>
              <a:blip r:embed="rId7"/>
              <a:stretch>
                <a:fillRect/>
              </a:stretch>
            </p:blipFill>
            <p:spPr>
              <a:xfrm>
                <a:off x="11676974" y="2793413"/>
                <a:ext cx="584640" cy="206640"/>
              </a:xfrm>
              <a:prstGeom prst="rect">
                <a:avLst/>
              </a:prstGeom>
            </p:spPr>
          </p:pic>
        </mc:Fallback>
      </mc:AlternateContent>
      <p:cxnSp>
        <p:nvCxnSpPr>
          <p:cNvPr id="29" name="Straight Arrow Connector 28"/>
          <p:cNvCxnSpPr/>
          <p:nvPr/>
        </p:nvCxnSpPr>
        <p:spPr>
          <a:xfrm flipH="1">
            <a:off x="9290304" y="716890"/>
            <a:ext cx="358445" cy="746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92870" y="408548"/>
            <a:ext cx="2037417" cy="369332"/>
          </a:xfrm>
          <a:prstGeom prst="rect">
            <a:avLst/>
          </a:prstGeom>
          <a:noFill/>
        </p:spPr>
        <p:txBody>
          <a:bodyPr wrap="none" rtlCol="0">
            <a:spAutoFit/>
          </a:bodyPr>
          <a:lstStyle/>
          <a:p>
            <a:r>
              <a:rPr lang="en-US" dirty="0" smtClean="0"/>
              <a:t>Linear interpolation</a:t>
            </a:r>
            <a:endParaRPr lang="en-US" dirty="0"/>
          </a:p>
        </p:txBody>
      </p:sp>
      <p:sp>
        <p:nvSpPr>
          <p:cNvPr id="4" name="TextBox 3"/>
          <p:cNvSpPr txBox="1"/>
          <p:nvPr/>
        </p:nvSpPr>
        <p:spPr>
          <a:xfrm>
            <a:off x="7747882" y="2462152"/>
            <a:ext cx="3888372" cy="338554"/>
          </a:xfrm>
          <a:prstGeom prst="rect">
            <a:avLst/>
          </a:prstGeom>
          <a:noFill/>
        </p:spPr>
        <p:txBody>
          <a:bodyPr wrap="none" rtlCol="0">
            <a:spAutoFit/>
          </a:bodyPr>
          <a:lstStyle/>
          <a:p>
            <a:r>
              <a:rPr lang="en-US" sz="1600" dirty="0"/>
              <a:t>u</a:t>
            </a:r>
            <a:r>
              <a:rPr lang="en-US" sz="1600" dirty="0" smtClean="0"/>
              <a:t>-</a:t>
            </a:r>
            <a:r>
              <a:rPr lang="el-GR" sz="1600" dirty="0" smtClean="0">
                <a:latin typeface="Cambria Math" panose="02040503050406030204" pitchFamily="18" charset="0"/>
                <a:ea typeface="Cambria Math" panose="02040503050406030204" pitchFamily="18" charset="0"/>
              </a:rPr>
              <a:t>ϕ</a:t>
            </a:r>
            <a:r>
              <a:rPr lang="en-US" sz="1600" baseline="-25000" dirty="0"/>
              <a:t>M</a:t>
            </a:r>
            <a:r>
              <a:rPr lang="en-US" sz="1600" dirty="0" smtClean="0"/>
              <a:t>(u) = O(M</a:t>
            </a:r>
            <a:r>
              <a:rPr lang="en-US" sz="1600" baseline="30000" dirty="0"/>
              <a:t>2</a:t>
            </a:r>
            <a:r>
              <a:rPr lang="en-US" sz="1600" dirty="0" smtClean="0"/>
              <a:t> </a:t>
            </a:r>
            <a:r>
              <a:rPr lang="el-GR" sz="1600" dirty="0" smtClean="0">
                <a:latin typeface="Cambria Math" panose="02040503050406030204" pitchFamily="18" charset="0"/>
                <a:ea typeface="Cambria Math" panose="02040503050406030204" pitchFamily="18" charset="0"/>
              </a:rPr>
              <a:t>Δ</a:t>
            </a:r>
            <a:r>
              <a:rPr lang="en-US" sz="1600" dirty="0" smtClean="0"/>
              <a:t>t</a:t>
            </a:r>
            <a:r>
              <a:rPr lang="en-US" sz="1600" baseline="30000" dirty="0" smtClean="0"/>
              <a:t>2</a:t>
            </a:r>
            <a:r>
              <a:rPr lang="en-US" sz="1600" dirty="0" smtClean="0"/>
              <a:t>) : 2</a:t>
            </a:r>
            <a:r>
              <a:rPr lang="en-US" sz="1600" baseline="30000" dirty="0" smtClean="0"/>
              <a:t>nd</a:t>
            </a:r>
            <a:r>
              <a:rPr lang="en-US" sz="1600" dirty="0" smtClean="0"/>
              <a:t> order interpolation</a:t>
            </a:r>
            <a:endParaRPr lang="en-US" sz="1600" dirty="0"/>
          </a:p>
        </p:txBody>
      </p:sp>
      <p:sp>
        <p:nvSpPr>
          <p:cNvPr id="5" name="TextBox 4"/>
          <p:cNvSpPr txBox="1"/>
          <p:nvPr/>
        </p:nvSpPr>
        <p:spPr>
          <a:xfrm>
            <a:off x="8356358" y="5332113"/>
            <a:ext cx="3687581" cy="646331"/>
          </a:xfrm>
          <a:prstGeom prst="rect">
            <a:avLst/>
          </a:prstGeom>
          <a:noFill/>
        </p:spPr>
        <p:txBody>
          <a:bodyPr wrap="square" rtlCol="0">
            <a:spAutoFit/>
          </a:bodyPr>
          <a:lstStyle/>
          <a:p>
            <a:r>
              <a:rPr lang="en-US" dirty="0" smtClean="0">
                <a:solidFill>
                  <a:srgbClr val="FF0000"/>
                </a:solidFill>
              </a:rPr>
              <a:t>Cost to store </a:t>
            </a:r>
            <a:r>
              <a:rPr lang="el-GR" dirty="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 </a:t>
            </a:r>
            <a:r>
              <a:rPr lang="en-US" dirty="0" smtClean="0">
                <a:solidFill>
                  <a:srgbClr val="FF0000"/>
                </a:solidFill>
              </a:rPr>
              <a:t> + </a:t>
            </a:r>
            <a:br>
              <a:rPr lang="en-US" dirty="0" smtClean="0">
                <a:solidFill>
                  <a:srgbClr val="FF0000"/>
                </a:solidFill>
              </a:rPr>
            </a:br>
            <a:r>
              <a:rPr lang="en-US" dirty="0" smtClean="0">
                <a:solidFill>
                  <a:srgbClr val="FF0000"/>
                </a:solidFill>
              </a:rPr>
              <a:t>Cost </a:t>
            </a:r>
            <a:r>
              <a:rPr lang="en-US" dirty="0">
                <a:solidFill>
                  <a:srgbClr val="FF0000"/>
                </a:solidFill>
              </a:rPr>
              <a:t>to </a:t>
            </a:r>
            <a:r>
              <a:rPr lang="en-US" dirty="0" smtClean="0">
                <a:solidFill>
                  <a:srgbClr val="FF0000"/>
                </a:solidFill>
              </a:rPr>
              <a:t>store mantissa of u- </a:t>
            </a:r>
            <a:r>
              <a:rPr lang="el-GR" dirty="0" smtClean="0">
                <a:solidFill>
                  <a:srgbClr val="FF0000"/>
                </a:solidFill>
                <a:latin typeface="Cambria Math" panose="02040503050406030204" pitchFamily="18" charset="0"/>
                <a:ea typeface="Cambria Math" panose="02040503050406030204" pitchFamily="18" charset="0"/>
              </a:rPr>
              <a:t>ϕ</a:t>
            </a:r>
            <a:r>
              <a:rPr lang="en-US" baseline="-25000" dirty="0" smtClean="0">
                <a:solidFill>
                  <a:srgbClr val="FF0000"/>
                </a:solidFill>
              </a:rPr>
              <a:t>M</a:t>
            </a:r>
            <a:r>
              <a:rPr lang="en-US" dirty="0" smtClean="0">
                <a:solidFill>
                  <a:srgbClr val="FF0000"/>
                </a:solidFill>
              </a:rPr>
              <a:t>(u)</a:t>
            </a:r>
            <a:endParaRPr lang="en-US" dirty="0">
              <a:solidFill>
                <a:srgbClr val="FF0000"/>
              </a:solidFill>
            </a:endParaRPr>
          </a:p>
        </p:txBody>
      </p:sp>
    </p:spTree>
    <p:extLst>
      <p:ext uri="{BB962C8B-B14F-4D97-AF65-F5344CB8AC3E}">
        <p14:creationId xmlns:p14="http://schemas.microsoft.com/office/powerpoint/2010/main" val="230364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60854" y="3249226"/>
            <a:ext cx="5203247" cy="3113011"/>
          </a:xfrm>
          <a:prstGeom prst="rect">
            <a:avLst/>
          </a:prstGeom>
        </p:spPr>
      </p:pic>
      <p:sp>
        <p:nvSpPr>
          <p:cNvPr id="2" name="Title 1"/>
          <p:cNvSpPr>
            <a:spLocks noGrp="1"/>
          </p:cNvSpPr>
          <p:nvPr>
            <p:ph type="title"/>
          </p:nvPr>
        </p:nvSpPr>
        <p:spPr>
          <a:xfrm>
            <a:off x="838200" y="118237"/>
            <a:ext cx="10829544" cy="787019"/>
          </a:xfrm>
        </p:spPr>
        <p:txBody>
          <a:bodyPr>
            <a:noAutofit/>
          </a:bodyPr>
          <a:lstStyle/>
          <a:p>
            <a:r>
              <a:rPr lang="en-US" sz="4000" dirty="0" smtClean="0"/>
              <a:t>Compression with an interpolation auditor</a:t>
            </a:r>
            <a:endParaRPr lang="en-US" sz="4000" dirty="0"/>
          </a:p>
        </p:txBody>
      </p:sp>
      <p:sp>
        <p:nvSpPr>
          <p:cNvPr id="3" name="Content Placeholder 2"/>
          <p:cNvSpPr>
            <a:spLocks noGrp="1"/>
          </p:cNvSpPr>
          <p:nvPr>
            <p:ph idx="4294967295"/>
          </p:nvPr>
        </p:nvSpPr>
        <p:spPr>
          <a:xfrm>
            <a:off x="838199" y="1261872"/>
            <a:ext cx="7888835" cy="2693601"/>
          </a:xfrm>
        </p:spPr>
        <p:txBody>
          <a:bodyPr>
            <a:normAutofit/>
          </a:bodyPr>
          <a:lstStyle/>
          <a:p>
            <a:r>
              <a:rPr lang="en-US" dirty="0" smtClean="0"/>
              <a:t>Linear interpolation (LA) is the auditor</a:t>
            </a:r>
          </a:p>
          <a:p>
            <a:r>
              <a:rPr lang="en-US" dirty="0" smtClean="0"/>
              <a:t>If we look at 10MB output, with a stride of 5</a:t>
            </a:r>
          </a:p>
          <a:p>
            <a:pPr lvl="1"/>
            <a:r>
              <a:rPr lang="en-US" dirty="0" smtClean="0"/>
              <a:t>Total output = 50MB for 5 steps</a:t>
            </a:r>
          </a:p>
          <a:p>
            <a:pPr lvl="1"/>
            <a:r>
              <a:rPr lang="en-US" dirty="0" smtClean="0"/>
              <a:t>10 MB, if we output 1 step, 43MB “typical lossless compression”, 18MB, using linear auditing but lossless</a:t>
            </a:r>
          </a:p>
          <a:p>
            <a:r>
              <a:rPr lang="en-US" dirty="0" smtClean="0">
                <a:solidFill>
                  <a:srgbClr val="325AA3"/>
                </a:solidFill>
              </a:rPr>
              <a:t>Investigating adaptive techniques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51988" y="905256"/>
            <a:ext cx="3251959" cy="21986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534800642"/>
              </p:ext>
            </p:extLst>
          </p:nvPr>
        </p:nvGraphicFramePr>
        <p:xfrm>
          <a:off x="564883" y="4054721"/>
          <a:ext cx="5922392" cy="1996440"/>
        </p:xfrm>
        <a:graphic>
          <a:graphicData uri="http://schemas.openxmlformats.org/drawingml/2006/table">
            <a:tbl>
              <a:tblPr firstRow="1" bandRow="1">
                <a:tableStyleId>{5C22544A-7EE6-4342-B048-85BDC9FD1C3A}</a:tableStyleId>
              </a:tblPr>
              <a:tblGrid>
                <a:gridCol w="676018">
                  <a:extLst>
                    <a:ext uri="{9D8B030D-6E8A-4147-A177-3AD203B41FA5}">
                      <a16:colId xmlns:a16="http://schemas.microsoft.com/office/drawing/2014/main" val="20000"/>
                    </a:ext>
                  </a:extLst>
                </a:gridCol>
                <a:gridCol w="668366">
                  <a:extLst>
                    <a:ext uri="{9D8B030D-6E8A-4147-A177-3AD203B41FA5}">
                      <a16:colId xmlns:a16="http://schemas.microsoft.com/office/drawing/2014/main" val="20001"/>
                    </a:ext>
                  </a:extLst>
                </a:gridCol>
                <a:gridCol w="1207008">
                  <a:extLst>
                    <a:ext uri="{9D8B030D-6E8A-4147-A177-3AD203B41FA5}">
                      <a16:colId xmlns:a16="http://schemas.microsoft.com/office/drawing/2014/main" val="20002"/>
                    </a:ext>
                  </a:extLst>
                </a:gridCol>
                <a:gridCol w="734332">
                  <a:extLst>
                    <a:ext uri="{9D8B030D-6E8A-4147-A177-3AD203B41FA5}">
                      <a16:colId xmlns:a16="http://schemas.microsoft.com/office/drawing/2014/main" val="20003"/>
                    </a:ext>
                  </a:extLst>
                </a:gridCol>
                <a:gridCol w="1207363">
                  <a:extLst>
                    <a:ext uri="{9D8B030D-6E8A-4147-A177-3AD203B41FA5}">
                      <a16:colId xmlns:a16="http://schemas.microsoft.com/office/drawing/2014/main" val="20004"/>
                    </a:ext>
                  </a:extLst>
                </a:gridCol>
                <a:gridCol w="1429305">
                  <a:extLst>
                    <a:ext uri="{9D8B030D-6E8A-4147-A177-3AD203B41FA5}">
                      <a16:colId xmlns:a16="http://schemas.microsoft.com/office/drawing/2014/main" val="20005"/>
                    </a:ext>
                  </a:extLst>
                </a:gridCol>
              </a:tblGrid>
              <a:tr h="370840">
                <a:tc>
                  <a:txBody>
                    <a:bodyPr/>
                    <a:lstStyle/>
                    <a:p>
                      <a:r>
                        <a:rPr lang="en-US" sz="1400" b="0" dirty="0" smtClean="0">
                          <a:solidFill>
                            <a:schemeClr val="tx1"/>
                          </a:solidFill>
                          <a:latin typeface="Cambria" panose="02040503050406030204" pitchFamily="18" charset="0"/>
                        </a:rPr>
                        <a:t>Stride</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1</a:t>
                      </a:r>
                      <a:r>
                        <a:rPr lang="en-US" sz="1400" b="0" baseline="0" dirty="0" smtClean="0">
                          <a:solidFill>
                            <a:schemeClr val="tx1"/>
                          </a:solidFill>
                          <a:latin typeface="Cambria" panose="02040503050406030204" pitchFamily="18" charset="0"/>
                        </a:rPr>
                        <a:t> step (MB)</a:t>
                      </a:r>
                      <a:endParaRPr lang="en-US" sz="1400" b="0" dirty="0">
                        <a:solidFill>
                          <a:schemeClr val="tx1"/>
                        </a:solidFill>
                        <a:latin typeface="Cambria" panose="02040503050406030204" pitchFamily="18" charset="0"/>
                      </a:endParaRPr>
                    </a:p>
                  </a:txBody>
                  <a:tcPr/>
                </a:tc>
                <a:tc>
                  <a:txBody>
                    <a:bodyPr/>
                    <a:lstStyle/>
                    <a:p>
                      <a:r>
                        <a:rPr lang="en-US" sz="1400" b="0" i="0" dirty="0" smtClean="0">
                          <a:solidFill>
                            <a:schemeClr val="tx1"/>
                          </a:solidFill>
                          <a:latin typeface="Cambria" panose="02040503050406030204" pitchFamily="18" charset="0"/>
                        </a:rPr>
                        <a:t>lossless  compression </a:t>
                      </a:r>
                      <a:r>
                        <a:rPr lang="en-US" sz="1400" b="0" dirty="0" smtClean="0">
                          <a:solidFill>
                            <a:schemeClr val="tx1"/>
                          </a:solidFill>
                          <a:latin typeface="Cambria" panose="02040503050406030204" pitchFamily="18" charset="0"/>
                        </a:rPr>
                        <a:t>(MB)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Linear Audit (MB)</a:t>
                      </a:r>
                      <a:endParaRPr lang="en-US" sz="1400" b="0" dirty="0">
                        <a:solidFill>
                          <a:schemeClr val="tx1"/>
                        </a:solidFill>
                        <a:latin typeface="Cambria" panose="02040503050406030204" pitchFamily="18" charset="0"/>
                      </a:endParaRPr>
                    </a:p>
                  </a:txBody>
                  <a:tcPr/>
                </a:tc>
                <a:tc>
                  <a:txBody>
                    <a:bodyPr/>
                    <a:lstStyle/>
                    <a:p>
                      <a:r>
                        <a:rPr lang="en-US" sz="1400" b="0" dirty="0" smtClean="0">
                          <a:solidFill>
                            <a:schemeClr val="tx1"/>
                          </a:solidFill>
                          <a:latin typeface="Cambria" panose="02040503050406030204" pitchFamily="18" charset="0"/>
                        </a:rPr>
                        <a:t>Total Data in</a:t>
                      </a:r>
                      <a:br>
                        <a:rPr lang="en-US" sz="1400" b="0" dirty="0" smtClean="0">
                          <a:solidFill>
                            <a:schemeClr val="tx1"/>
                          </a:solidFill>
                          <a:latin typeface="Cambria" panose="02040503050406030204" pitchFamily="18" charset="0"/>
                        </a:rPr>
                      </a:br>
                      <a:r>
                        <a:rPr lang="en-US" sz="1400" b="0" dirty="0" smtClean="0">
                          <a:solidFill>
                            <a:schemeClr val="tx1"/>
                          </a:solidFill>
                          <a:latin typeface="Cambria" panose="02040503050406030204" pitchFamily="18" charset="0"/>
                        </a:rPr>
                        <a:t> 50 steps</a:t>
                      </a:r>
                      <a:r>
                        <a:rPr lang="en-US" sz="1400" b="0" baseline="0" dirty="0" smtClean="0">
                          <a:solidFill>
                            <a:schemeClr val="tx1"/>
                          </a:solidFill>
                          <a:latin typeface="Cambria" panose="02040503050406030204" pitchFamily="18" charset="0"/>
                        </a:rPr>
                        <a:t>, </a:t>
                      </a:r>
                      <a:r>
                        <a:rPr lang="en-US" sz="1200" b="0" baseline="0" dirty="0" smtClean="0">
                          <a:solidFill>
                            <a:schemeClr val="tx1"/>
                          </a:solidFill>
                          <a:latin typeface="Cambria" panose="02040503050406030204" pitchFamily="18" charset="0"/>
                        </a:rPr>
                        <a:t>typical compression</a:t>
                      </a:r>
                      <a:endParaRPr lang="en-US" sz="1200" b="0" dirty="0" smtClean="0">
                        <a:solidFill>
                          <a:schemeClr val="tx1"/>
                        </a:solidFill>
                        <a:latin typeface="Cambria" panose="02040503050406030204" pitchFamily="18" charset="0"/>
                      </a:endParaRPr>
                    </a:p>
                  </a:txBody>
                  <a:tcPr/>
                </a:tc>
                <a:tc>
                  <a:txBody>
                    <a:bodyPr/>
                    <a:lstStyle/>
                    <a:p>
                      <a:r>
                        <a:rPr lang="en-US" sz="1400" b="1" dirty="0" smtClean="0">
                          <a:solidFill>
                            <a:schemeClr val="tx1"/>
                          </a:solidFill>
                          <a:latin typeface="Cambria" panose="02040503050406030204" pitchFamily="18" charset="0"/>
                        </a:rPr>
                        <a:t>Total</a:t>
                      </a:r>
                      <a:r>
                        <a:rPr lang="en-US" sz="1400" b="1" baseline="0" dirty="0" smtClean="0">
                          <a:solidFill>
                            <a:schemeClr val="tx1"/>
                          </a:solidFill>
                          <a:latin typeface="Cambria" panose="02040503050406030204" pitchFamily="18" charset="0"/>
                        </a:rPr>
                        <a:t> data in 50 steps in LA</a:t>
                      </a:r>
                      <a:endParaRPr lang="en-US" sz="1400" b="1" dirty="0">
                        <a:solidFill>
                          <a:schemeClr val="tx1"/>
                        </a:solidFill>
                        <a:latin typeface="Cambria" panose="02040503050406030204" pitchFamily="18" charset="0"/>
                      </a:endParaRPr>
                    </a:p>
                  </a:txBody>
                  <a:tcPr/>
                </a:tc>
                <a:extLst>
                  <a:ext uri="{0D108BD9-81ED-4DB2-BD59-A6C34878D82A}">
                    <a16:rowId xmlns:a16="http://schemas.microsoft.com/office/drawing/2014/main" val="10000"/>
                  </a:ext>
                </a:extLst>
              </a:tr>
              <a:tr h="370840">
                <a:tc>
                  <a:txBody>
                    <a:bodyPr/>
                    <a:lstStyle/>
                    <a:p>
                      <a:r>
                        <a:rPr lang="en-US" dirty="0" smtClean="0"/>
                        <a:t>5</a:t>
                      </a:r>
                      <a:endParaRPr lang="en-US" dirty="0"/>
                    </a:p>
                  </a:txBody>
                  <a:tcPr/>
                </a:tc>
                <a:tc>
                  <a:txBody>
                    <a:bodyPr/>
                    <a:lstStyle/>
                    <a:p>
                      <a:r>
                        <a:rPr lang="en-US" dirty="0" smtClean="0"/>
                        <a:t>10</a:t>
                      </a:r>
                      <a:endParaRPr lang="en-US" dirty="0"/>
                    </a:p>
                  </a:txBody>
                  <a:tcPr/>
                </a:tc>
                <a:tc>
                  <a:txBody>
                    <a:bodyPr/>
                    <a:lstStyle/>
                    <a:p>
                      <a:r>
                        <a:rPr lang="en-US" dirty="0" smtClean="0"/>
                        <a:t>43</a:t>
                      </a:r>
                      <a:endParaRPr lang="en-US" dirty="0"/>
                    </a:p>
                  </a:txBody>
                  <a:tcPr/>
                </a:tc>
                <a:tc>
                  <a:txBody>
                    <a:bodyPr/>
                    <a:lstStyle/>
                    <a:p>
                      <a:r>
                        <a:rPr lang="en-US" dirty="0" smtClean="0"/>
                        <a:t>18</a:t>
                      </a:r>
                      <a:endParaRPr lang="en-US" dirty="0"/>
                    </a:p>
                  </a:txBody>
                  <a:tcPr/>
                </a:tc>
                <a:tc>
                  <a:txBody>
                    <a:bodyPr/>
                    <a:lstStyle/>
                    <a:p>
                      <a:r>
                        <a:rPr lang="en-US" dirty="0" smtClean="0"/>
                        <a:t>430</a:t>
                      </a:r>
                      <a:endParaRPr lang="en-US" dirty="0"/>
                    </a:p>
                  </a:txBody>
                  <a:tcPr/>
                </a:tc>
                <a:tc>
                  <a:txBody>
                    <a:bodyPr/>
                    <a:lstStyle/>
                    <a:p>
                      <a:r>
                        <a:rPr lang="en-US" b="1" dirty="0" smtClean="0">
                          <a:solidFill>
                            <a:schemeClr val="tx1"/>
                          </a:solidFill>
                        </a:rPr>
                        <a:t>180</a:t>
                      </a:r>
                      <a:endParaRPr lang="en-US" b="1"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85</a:t>
                      </a:r>
                      <a:endParaRPr lang="en-US" dirty="0"/>
                    </a:p>
                  </a:txBody>
                  <a:tcPr/>
                </a:tc>
                <a:tc>
                  <a:txBody>
                    <a:bodyPr/>
                    <a:lstStyle/>
                    <a:p>
                      <a:r>
                        <a:rPr lang="en-US" dirty="0" smtClean="0"/>
                        <a:t>25</a:t>
                      </a:r>
                      <a:endParaRPr lang="en-US" dirty="0"/>
                    </a:p>
                  </a:txBody>
                  <a:tcPr/>
                </a:tc>
                <a:tc>
                  <a:txBody>
                    <a:bodyPr/>
                    <a:lstStyle/>
                    <a:p>
                      <a:r>
                        <a:rPr lang="en-US" dirty="0" smtClean="0"/>
                        <a:t>850</a:t>
                      </a:r>
                      <a:endParaRPr lang="en-US" dirty="0"/>
                    </a:p>
                  </a:txBody>
                  <a:tcPr/>
                </a:tc>
                <a:tc>
                  <a:txBody>
                    <a:bodyPr/>
                    <a:lstStyle/>
                    <a:p>
                      <a:r>
                        <a:rPr lang="en-US" b="1" dirty="0" smtClean="0">
                          <a:solidFill>
                            <a:schemeClr val="tx1"/>
                          </a:solidFill>
                        </a:rPr>
                        <a:t>125</a:t>
                      </a:r>
                      <a:endParaRPr lang="en-US" b="1" dirty="0">
                        <a:solidFill>
                          <a:schemeClr val="tx1"/>
                        </a:solidFill>
                      </a:endParaRPr>
                    </a:p>
                  </a:txBody>
                  <a:tcPr/>
                </a:tc>
                <a:extLst>
                  <a:ext uri="{0D108BD9-81ED-4DB2-BD59-A6C34878D82A}">
                    <a16:rowId xmlns:a16="http://schemas.microsoft.com/office/drawing/2014/main" val="10002"/>
                  </a:ext>
                </a:extLst>
              </a:tr>
              <a:tr h="370840">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170</a:t>
                      </a:r>
                      <a:endParaRPr lang="en-US" dirty="0"/>
                    </a:p>
                  </a:txBody>
                  <a:tcPr/>
                </a:tc>
                <a:tc>
                  <a:txBody>
                    <a:bodyPr/>
                    <a:lstStyle/>
                    <a:p>
                      <a:r>
                        <a:rPr lang="en-US" dirty="0" smtClean="0"/>
                        <a:t>40</a:t>
                      </a:r>
                      <a:endParaRPr lang="en-US" dirty="0"/>
                    </a:p>
                  </a:txBody>
                  <a:tcPr/>
                </a:tc>
                <a:tc>
                  <a:txBody>
                    <a:bodyPr/>
                    <a:lstStyle/>
                    <a:p>
                      <a:r>
                        <a:rPr lang="en-US" dirty="0" smtClean="0"/>
                        <a:t>1700</a:t>
                      </a:r>
                      <a:endParaRPr lang="en-US" dirty="0"/>
                    </a:p>
                  </a:txBody>
                  <a:tcPr/>
                </a:tc>
                <a:tc>
                  <a:txBody>
                    <a:bodyPr/>
                    <a:lstStyle/>
                    <a:p>
                      <a:r>
                        <a:rPr lang="en-US" b="1" dirty="0" smtClean="0">
                          <a:solidFill>
                            <a:schemeClr val="tx1"/>
                          </a:solidFill>
                        </a:rPr>
                        <a:t>100</a:t>
                      </a:r>
                      <a:endParaRPr lang="en-US" b="1" dirty="0">
                        <a:solidFill>
                          <a:schemeClr val="tx1"/>
                        </a:solidFill>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8078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auditors</a:t>
            </a:r>
            <a:endParaRPr lang="en-US" dirty="0"/>
          </a:p>
        </p:txBody>
      </p:sp>
      <p:sp>
        <p:nvSpPr>
          <p:cNvPr id="3" name="Content Placeholder 2"/>
          <p:cNvSpPr>
            <a:spLocks noGrp="1"/>
          </p:cNvSpPr>
          <p:nvPr>
            <p:ph idx="4294967295"/>
          </p:nvPr>
        </p:nvSpPr>
        <p:spPr/>
        <p:txBody>
          <a:bodyPr>
            <a:normAutofit/>
          </a:bodyPr>
          <a:lstStyle/>
          <a:p>
            <a:r>
              <a:rPr lang="en-US" dirty="0" smtClean="0"/>
              <a:t>The key to better auditors is to understand what you are simulating/observing</a:t>
            </a:r>
          </a:p>
          <a:p>
            <a:pPr lvl="1"/>
            <a:r>
              <a:rPr lang="en-US" dirty="0"/>
              <a:t>U</a:t>
            </a:r>
            <a:r>
              <a:rPr lang="en-US" dirty="0" smtClean="0"/>
              <a:t>se a reduce model</a:t>
            </a:r>
          </a:p>
          <a:p>
            <a:pPr lvl="1"/>
            <a:r>
              <a:rPr lang="en-US" dirty="0"/>
              <a:t>U</a:t>
            </a:r>
            <a:r>
              <a:rPr lang="en-US" dirty="0" smtClean="0"/>
              <a:t>se less resolution</a:t>
            </a:r>
          </a:p>
          <a:p>
            <a:pPr lvl="1"/>
            <a:r>
              <a:rPr lang="en-US" dirty="0" smtClean="0"/>
              <a:t>Use a linear equation for short spatial/temporal regions</a:t>
            </a:r>
            <a:endParaRPr lang="en-US" dirty="0"/>
          </a:p>
          <a:p>
            <a:r>
              <a:rPr lang="en-US" dirty="0" smtClean="0"/>
              <a:t>And other ways to refactor</a:t>
            </a:r>
          </a:p>
          <a:p>
            <a:pPr lvl="1"/>
            <a:r>
              <a:rPr lang="en-US" dirty="0"/>
              <a:t>Precision based re-organization</a:t>
            </a:r>
          </a:p>
          <a:p>
            <a:pPr lvl="1"/>
            <a:r>
              <a:rPr lang="en-US" dirty="0" smtClean="0"/>
              <a:t>Frequency </a:t>
            </a:r>
            <a:r>
              <a:rPr lang="en-US" dirty="0"/>
              <a:t>based </a:t>
            </a:r>
            <a:r>
              <a:rPr lang="en-US" dirty="0" smtClean="0"/>
              <a:t>re-organization - Wavelets</a:t>
            </a:r>
            <a:endParaRPr lang="en-US" dirty="0"/>
          </a:p>
          <a:p>
            <a:pPr lvl="1"/>
            <a:r>
              <a:rPr lang="en-US" dirty="0"/>
              <a:t>More knowledgeable auditors</a:t>
            </a:r>
          </a:p>
          <a:p>
            <a:pPr lvl="2"/>
            <a:r>
              <a:rPr lang="en-US" dirty="0"/>
              <a:t>Cost of data re-generation vs. data storage/ retrieval</a:t>
            </a:r>
          </a:p>
          <a:p>
            <a:r>
              <a:rPr lang="en-US" dirty="0" smtClean="0"/>
              <a:t>Storage becomes more than a stream of bytes </a:t>
            </a:r>
          </a:p>
          <a:p>
            <a:pPr lvl="1"/>
            <a:r>
              <a:rPr lang="en-US" dirty="0" smtClean="0"/>
              <a:t>Data + Code + workflow</a:t>
            </a:r>
          </a:p>
        </p:txBody>
      </p:sp>
    </p:spTree>
    <p:extLst>
      <p:ext uri="{BB962C8B-B14F-4D97-AF65-F5344CB8AC3E}">
        <p14:creationId xmlns:p14="http://schemas.microsoft.com/office/powerpoint/2010/main" val="415915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t>Data </a:t>
            </a:r>
            <a:r>
              <a:rPr lang="en-US" dirty="0" smtClean="0"/>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1" cy="3657600"/>
          </a:xfrm>
          <a:prstGeom prst="rect">
            <a:avLst/>
          </a:prstGeom>
        </p:spPr>
      </p:pic>
    </p:spTree>
    <p:extLst>
      <p:ext uri="{BB962C8B-B14F-4D97-AF65-F5344CB8AC3E}">
        <p14:creationId xmlns:p14="http://schemas.microsoft.com/office/powerpoint/2010/main" val="383175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418980"/>
            <a:ext cx="2743200" cy="365125"/>
          </a:xfrm>
          <a:prstGeom prst="rect">
            <a:avLst/>
          </a:prstGeom>
        </p:spPr>
        <p:txBody>
          <a:bodyPr/>
          <a:lstStyle/>
          <a:p>
            <a:fld id="{1336951F-5EE9-0146-B333-95A04DB13D7E}" type="slidenum">
              <a:rPr lang="en-US" smtClean="0"/>
              <a:t>24</a:t>
            </a:fld>
            <a:endParaRPr lang="en-US"/>
          </a:p>
        </p:txBody>
      </p:sp>
      <p:sp>
        <p:nvSpPr>
          <p:cNvPr id="2" name="Title 1"/>
          <p:cNvSpPr>
            <a:spLocks noGrp="1"/>
          </p:cNvSpPr>
          <p:nvPr>
            <p:ph type="title"/>
          </p:nvPr>
        </p:nvSpPr>
        <p:spPr/>
        <p:txBody>
          <a:bodyPr>
            <a:normAutofit/>
          </a:bodyPr>
          <a:lstStyle/>
          <a:p>
            <a:r>
              <a:rPr lang="en-US" dirty="0" smtClean="0"/>
              <a:t>Data Descriptions</a:t>
            </a:r>
            <a:endParaRPr lang="en-US" dirty="0"/>
          </a:p>
        </p:txBody>
      </p:sp>
      <p:sp>
        <p:nvSpPr>
          <p:cNvPr id="3" name="Content Placeholder 2"/>
          <p:cNvSpPr>
            <a:spLocks noGrp="1"/>
          </p:cNvSpPr>
          <p:nvPr>
            <p:ph idx="4294967295"/>
          </p:nvPr>
        </p:nvSpPr>
        <p:spPr/>
        <p:txBody>
          <a:bodyPr>
            <a:normAutofit/>
          </a:bodyPr>
          <a:lstStyle/>
          <a:p>
            <a:r>
              <a:rPr lang="en-US" dirty="0" smtClean="0"/>
              <a:t>Now that data is refactored, how do we describe/annotate data so that they can be discovered? </a:t>
            </a:r>
          </a:p>
          <a:p>
            <a:r>
              <a:rPr lang="en-US" dirty="0" smtClean="0"/>
              <a:t>To capture application knowledge and communicate them to middleware/storage</a:t>
            </a:r>
          </a:p>
          <a:p>
            <a:pPr lvl="1"/>
            <a:r>
              <a:rPr lang="en-US" b="1" dirty="0" smtClean="0">
                <a:solidFill>
                  <a:srgbClr val="C00000"/>
                </a:solidFill>
              </a:rPr>
              <a:t>Data utility</a:t>
            </a:r>
          </a:p>
          <a:p>
            <a:pPr lvl="1"/>
            <a:r>
              <a:rPr lang="en-US" b="1" dirty="0" smtClean="0">
                <a:solidFill>
                  <a:srgbClr val="C00000"/>
                </a:solidFill>
              </a:rPr>
              <a:t>Relationships between datasets</a:t>
            </a:r>
          </a:p>
          <a:p>
            <a:pPr lvl="1"/>
            <a:r>
              <a:rPr lang="en-US" dirty="0" smtClean="0"/>
              <a:t>Semantics</a:t>
            </a:r>
          </a:p>
          <a:p>
            <a:r>
              <a:rPr lang="en-US" dirty="0" smtClean="0"/>
              <a:t>To specify user requirements</a:t>
            </a:r>
          </a:p>
          <a:p>
            <a:pPr lvl="1"/>
            <a:r>
              <a:rPr lang="en-US" dirty="0" err="1" smtClean="0"/>
              <a:t>QoS</a:t>
            </a:r>
            <a:r>
              <a:rPr lang="en-US" dirty="0" smtClean="0"/>
              <a:t>: bandwidth, latency</a:t>
            </a:r>
          </a:p>
          <a:p>
            <a:pPr lvl="1"/>
            <a:r>
              <a:rPr lang="en-US" dirty="0" smtClean="0"/>
              <a:t>Policy: E.g., where and how long should my data stay on a storage layer</a:t>
            </a:r>
            <a:endParaRPr lang="en-US" dirty="0"/>
          </a:p>
        </p:txBody>
      </p:sp>
    </p:spTree>
    <p:extLst>
      <p:ext uri="{BB962C8B-B14F-4D97-AF65-F5344CB8AC3E}">
        <p14:creationId xmlns:p14="http://schemas.microsoft.com/office/powerpoint/2010/main" val="82989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are building new APIs into ADIOS</a:t>
            </a:r>
            <a:endParaRPr lang="en-US" dirty="0"/>
          </a:p>
        </p:txBody>
      </p:sp>
      <p:sp>
        <p:nvSpPr>
          <p:cNvPr id="3" name="Content Placeholder 2"/>
          <p:cNvSpPr>
            <a:spLocks noGrp="1"/>
          </p:cNvSpPr>
          <p:nvPr>
            <p:ph idx="4294967295"/>
          </p:nvPr>
        </p:nvSpPr>
        <p:spPr>
          <a:xfrm>
            <a:off x="838200" y="2591608"/>
            <a:ext cx="10515600" cy="3840292"/>
          </a:xfrm>
        </p:spPr>
        <p:txBody>
          <a:bodyPr numCol="2">
            <a:normAutofit/>
          </a:bodyPr>
          <a:lstStyle/>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sirius_init</a:t>
            </a:r>
            <a:endParaRPr lang="en-US" sz="20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sirius_finalize</a:t>
            </a:r>
            <a:endParaRPr lang="en-US" sz="20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sirius_open</a:t>
            </a:r>
            <a:r>
              <a:rPr lang="en-US" sz="20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sirus_close</a:t>
            </a:r>
            <a:r>
              <a:rPr lang="en-US" sz="2000" dirty="0" smtClean="0">
                <a:latin typeface="Courier New" panose="02070309020205020404" pitchFamily="49" charset="0"/>
                <a:cs typeface="Courier New" panose="02070309020205020404" pitchFamily="49" charset="0"/>
              </a:rPr>
              <a:t> -intent</a:t>
            </a:r>
          </a:p>
          <a:p>
            <a:pPr marL="457200" indent="-457200">
              <a:buFont typeface="+mj-lt"/>
              <a:buAutoNum type="arabicPeriod"/>
            </a:pPr>
            <a:r>
              <a:rPr lang="en-US" sz="2000" b="1" dirty="0" err="1" smtClean="0">
                <a:solidFill>
                  <a:srgbClr val="FF0000"/>
                </a:solidFill>
                <a:latin typeface="Courier New" panose="02070309020205020404" pitchFamily="49" charset="0"/>
                <a:cs typeface="Courier New" panose="02070309020205020404" pitchFamily="49" charset="0"/>
              </a:rPr>
              <a:t>sirius_set_refactor</a:t>
            </a:r>
            <a:r>
              <a:rPr lang="en-US" sz="2000" b="1" dirty="0" smtClean="0">
                <a:solidFill>
                  <a:srgbClr val="FF0000"/>
                </a:solidFill>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r>
            <a:br>
              <a:rPr lang="en-US" sz="2000" b="1" dirty="0" smtClean="0">
                <a:latin typeface="Courier New" panose="02070309020205020404" pitchFamily="49" charset="0"/>
                <a:cs typeface="Courier New" panose="02070309020205020404" pitchFamily="49" charset="0"/>
              </a:rPr>
            </a:br>
            <a:r>
              <a:rPr lang="en-US" sz="2000" b="1"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refactoring_fn</a:t>
            </a:r>
            <a:endParaRPr lang="en-US" sz="20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sirius_get_refactor</a:t>
            </a:r>
            <a:r>
              <a:rPr lang="en-US" sz="2000" b="1" dirty="0" smtClean="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r>
            <a:br>
              <a:rPr lang="en-US" sz="2000" b="1" dirty="0" smtClean="0">
                <a:latin typeface="Courier New" panose="02070309020205020404" pitchFamily="49" charset="0"/>
                <a:cs typeface="Courier New" panose="02070309020205020404" pitchFamily="49" charset="0"/>
              </a:rPr>
            </a:br>
            <a:r>
              <a:rPr lang="en-US" sz="2000" b="1"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refactoring_fn</a:t>
            </a:r>
            <a:endParaRPr lang="en-US" sz="200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2000" b="1" dirty="0" err="1" smtClean="0">
                <a:solidFill>
                  <a:srgbClr val="FF0000"/>
                </a:solidFill>
                <a:latin typeface="Courier New" panose="02070309020205020404" pitchFamily="49" charset="0"/>
                <a:cs typeface="Courier New" panose="02070309020205020404" pitchFamily="49" charset="0"/>
              </a:rPr>
              <a:t>sirius_sched_write</a:t>
            </a:r>
            <a:r>
              <a:rPr lang="en-US" sz="2000" dirty="0" smtClean="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utility</a:t>
            </a:r>
          </a:p>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sirius_sched_read</a:t>
            </a:r>
            <a:r>
              <a:rPr lang="en-US" sz="2000" dirty="0" smtClean="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utility</a:t>
            </a:r>
          </a:p>
          <a:p>
            <a:pPr marL="457200" indent="-457200">
              <a:buFont typeface="+mj-lt"/>
              <a:buAutoNum type="arabicPeriod" startAt="9"/>
            </a:pPr>
            <a:r>
              <a:rPr lang="en-US" sz="2000" b="1" dirty="0" err="1" smtClean="0">
                <a:solidFill>
                  <a:srgbClr val="FF0000"/>
                </a:solidFill>
                <a:latin typeface="Courier New" panose="02070309020205020404" pitchFamily="49" charset="0"/>
                <a:cs typeface="Courier New" panose="02070309020205020404" pitchFamily="49" charset="0"/>
              </a:rPr>
              <a:t>sirius_set_deadline</a:t>
            </a:r>
            <a:r>
              <a:rPr lang="en-US" sz="2000" b="1" dirty="0" smtClean="0">
                <a:solidFill>
                  <a:srgbClr val="FF0000"/>
                </a:solidFill>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r>
            <a:br>
              <a:rPr lang="en-US" sz="2000" b="1" dirty="0" smtClean="0">
                <a:latin typeface="Courier New" panose="02070309020205020404" pitchFamily="49" charset="0"/>
                <a:cs typeface="Courier New" panose="02070309020205020404" pitchFamily="49" charset="0"/>
              </a:rPr>
            </a:br>
            <a:r>
              <a:rPr lang="en-US" sz="2000" b="1"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deadline, fuzziness</a:t>
            </a:r>
          </a:p>
          <a:p>
            <a:pPr marL="457200" indent="-457200">
              <a:buFont typeface="+mj-lt"/>
              <a:buAutoNum type="arabicPeriod" startAt="9"/>
            </a:pPr>
            <a:r>
              <a:rPr lang="en-US" sz="2000" b="1" dirty="0" err="1">
                <a:solidFill>
                  <a:srgbClr val="FF0000"/>
                </a:solidFill>
                <a:cs typeface="Courier New" panose="02070309020205020404" pitchFamily="49" charset="0"/>
              </a:rPr>
              <a:t>sirius_est_write</a:t>
            </a:r>
            <a:r>
              <a:rPr lang="en-US" sz="2000" dirty="0">
                <a:solidFill>
                  <a:srgbClr val="FF0000"/>
                </a:solidFill>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time_est</a:t>
            </a:r>
            <a:r>
              <a:rPr lang="en-US" sz="2000" dirty="0">
                <a:latin typeface="Courier New" panose="02070309020205020404" pitchFamily="49" charset="0"/>
                <a:cs typeface="Courier New" panose="02070309020205020404" pitchFamily="49" charset="0"/>
              </a:rPr>
              <a:t>, confidence</a:t>
            </a:r>
          </a:p>
          <a:p>
            <a:pPr marL="457200" indent="-457200">
              <a:buFont typeface="+mj-lt"/>
              <a:buAutoNum type="arabicPeriod" startAt="9"/>
            </a:pPr>
            <a:r>
              <a:rPr lang="en-US" sz="2000" b="1" dirty="0" err="1" smtClean="0">
                <a:solidFill>
                  <a:srgbClr val="FF0000"/>
                </a:solidFill>
                <a:cs typeface="Courier New" panose="02070309020205020404" pitchFamily="49" charset="0"/>
              </a:rPr>
              <a:t>sirius_est_read</a:t>
            </a:r>
            <a:r>
              <a:rPr lang="en-US" sz="2000" dirty="0">
                <a:solidFill>
                  <a:srgbClr val="FF0000"/>
                </a:solidFill>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time_est, </a:t>
            </a:r>
            <a:r>
              <a:rPr lang="en-US" sz="2000" dirty="0" smtClean="0">
                <a:latin typeface="Courier New" panose="02070309020205020404" pitchFamily="49" charset="0"/>
                <a:cs typeface="Courier New" panose="02070309020205020404" pitchFamily="49" charset="0"/>
              </a:rPr>
              <a:t>confidence</a:t>
            </a:r>
            <a:endParaRPr lang="en-US" sz="2000" dirty="0">
              <a:cs typeface="Courier New" panose="02070309020205020404" pitchFamily="49" charset="0"/>
            </a:endParaRPr>
          </a:p>
          <a:p>
            <a:pPr marL="457200" indent="-457200">
              <a:buFont typeface="+mj-lt"/>
              <a:buAutoNum type="arabicPeriod" startAt="9"/>
            </a:pPr>
            <a:r>
              <a:rPr lang="en-US" sz="2000" b="1" dirty="0" err="1">
                <a:cs typeface="Courier New" panose="02070309020205020404" pitchFamily="49" charset="0"/>
              </a:rPr>
              <a:t>sirius_perform_write</a:t>
            </a:r>
            <a:endParaRPr lang="en-US" sz="2000" b="1" dirty="0">
              <a:cs typeface="Courier New" panose="02070309020205020404" pitchFamily="49" charset="0"/>
            </a:endParaRPr>
          </a:p>
          <a:p>
            <a:pPr marL="457200" indent="-457200">
              <a:buFont typeface="+mj-lt"/>
              <a:buAutoNum type="arabicPeriod" startAt="9"/>
            </a:pPr>
            <a:r>
              <a:rPr lang="en-US" sz="2000" b="1" dirty="0" err="1">
                <a:cs typeface="Courier New" panose="02070309020205020404" pitchFamily="49" charset="0"/>
              </a:rPr>
              <a:t>sirius_perform_read</a:t>
            </a:r>
            <a:r>
              <a:rPr lang="en-US" sz="2000" b="1" dirty="0">
                <a:cs typeface="Courier New" panose="02070309020205020404" pitchFamily="49" charset="0"/>
              </a:rPr>
              <a:t>  </a:t>
            </a:r>
            <a:r>
              <a:rPr lang="en-US" sz="2000" b="1" dirty="0" smtClean="0">
                <a:cs typeface="Courier New" panose="02070309020205020404" pitchFamily="49" charset="0"/>
              </a:rPr>
              <a:t>                            </a:t>
            </a:r>
            <a:r>
              <a:rPr lang="en-US" sz="2000" b="1" dirty="0" smtClean="0">
                <a:cs typeface="Courier New" panose="02070309020205020404" pitchFamily="49" charset="0"/>
              </a:rPr>
              <a:t/>
            </a:r>
            <a:br>
              <a:rPr lang="en-US" sz="2000" b="1" dirty="0" smtClean="0">
                <a:cs typeface="Courier New" panose="02070309020205020404" pitchFamily="49" charset="0"/>
              </a:rPr>
            </a:br>
            <a:r>
              <a:rPr lang="en-US" sz="2000" b="1" dirty="0" smtClean="0">
                <a:cs typeface="Courier New" panose="02070309020205020404" pitchFamily="49" charset="0"/>
              </a:rPr>
              <a:t>-</a:t>
            </a:r>
            <a:r>
              <a:rPr lang="en-US" sz="2000" dirty="0">
                <a:latin typeface="Courier New" panose="02070309020205020404" pitchFamily="49" charset="0"/>
                <a:cs typeface="Courier New" panose="02070309020205020404" pitchFamily="49" charset="0"/>
              </a:rPr>
              <a:t>deadline, </a:t>
            </a:r>
            <a:r>
              <a:rPr lang="en-US" sz="2000" dirty="0" smtClean="0">
                <a:latin typeface="Courier New" panose="02070309020205020404" pitchFamily="49" charset="0"/>
                <a:cs typeface="Courier New" panose="02070309020205020404" pitchFamily="49" charset="0"/>
              </a:rPr>
              <a:t>fuzziness</a:t>
            </a:r>
            <a:endParaRPr lang="en-US" sz="2000" dirty="0">
              <a:latin typeface="Courier New" panose="02070309020205020404" pitchFamily="49" charset="0"/>
              <a:cs typeface="Courier New" panose="02070309020205020404" pitchFamily="49" charset="0"/>
            </a:endParaRPr>
          </a:p>
        </p:txBody>
      </p:sp>
      <p:sp>
        <p:nvSpPr>
          <p:cNvPr id="4" name="Rectangle 3"/>
          <p:cNvSpPr/>
          <p:nvPr/>
        </p:nvSpPr>
        <p:spPr>
          <a:xfrm>
            <a:off x="583123" y="905256"/>
            <a:ext cx="11025753" cy="1508105"/>
          </a:xfrm>
          <a:prstGeom prst="rect">
            <a:avLst/>
          </a:prstGeom>
        </p:spPr>
        <p:txBody>
          <a:bodyPr wrap="square">
            <a:spAutoFit/>
          </a:bodyPr>
          <a:lstStyle/>
          <a:p>
            <a:pPr marL="342900" indent="-342900">
              <a:buFont typeface="Arial" panose="020B0604020202020204" pitchFamily="34" charset="0"/>
              <a:buChar char="•"/>
            </a:pPr>
            <a:r>
              <a:rPr lang="en-US" sz="2300" dirty="0" smtClean="0">
                <a:cs typeface="Courier New" panose="02070309020205020404" pitchFamily="49" charset="0"/>
              </a:rPr>
              <a:t>Experiment with new APIs to see if users can program with these and test our hypothesis to see if we can expedite knowledge discovery</a:t>
            </a:r>
            <a:endParaRPr lang="en-US" sz="2300" dirty="0" smtClean="0">
              <a:cs typeface="Courier New" panose="02070309020205020404" pitchFamily="49" charset="0"/>
            </a:endParaRPr>
          </a:p>
          <a:p>
            <a:pPr marL="342900" indent="-342900">
              <a:buFont typeface="Arial" panose="020B0604020202020204" pitchFamily="34" charset="0"/>
              <a:buChar char="•"/>
            </a:pPr>
            <a:r>
              <a:rPr lang="en-US" sz="2300" dirty="0" smtClean="0">
                <a:cs typeface="Courier New" panose="02070309020205020404" pitchFamily="49" charset="0"/>
              </a:rPr>
              <a:t>How </a:t>
            </a:r>
            <a:r>
              <a:rPr lang="en-US" sz="2300" dirty="0">
                <a:cs typeface="Courier New" panose="02070309020205020404" pitchFamily="49" charset="0"/>
              </a:rPr>
              <a:t>does the system reassemble the pieces after the data has been refactored?</a:t>
            </a:r>
          </a:p>
          <a:p>
            <a:pPr marL="342900" indent="-342900">
              <a:buFont typeface="Arial" panose="020B0604020202020204" pitchFamily="34" charset="0"/>
              <a:buChar char="•"/>
            </a:pPr>
            <a:r>
              <a:rPr lang="en-US" sz="2300" dirty="0">
                <a:cs typeface="Courier New" panose="02070309020205020404" pitchFamily="49" charset="0"/>
              </a:rPr>
              <a:t>Re-factoring might mean combing different data chunks together, and this takes time!</a:t>
            </a:r>
          </a:p>
        </p:txBody>
      </p:sp>
    </p:spTree>
    <p:extLst>
      <p:ext uri="{BB962C8B-B14F-4D97-AF65-F5344CB8AC3E}">
        <p14:creationId xmlns:p14="http://schemas.microsoft.com/office/powerpoint/2010/main" val="274741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172200" y="0"/>
            <a:ext cx="5486400" cy="3657600"/>
          </a:xfrm>
          <a:prstGeom prst="rect">
            <a:avLst/>
          </a:prstGeom>
        </p:spPr>
      </p:pic>
    </p:spTree>
    <p:extLst>
      <p:ext uri="{BB962C8B-B14F-4D97-AF65-F5344CB8AC3E}">
        <p14:creationId xmlns:p14="http://schemas.microsoft.com/office/powerpoint/2010/main" val="3402804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a:t>
            </a:r>
            <a:r>
              <a:rPr lang="en-US" dirty="0"/>
              <a:t>m</a:t>
            </a:r>
            <a:r>
              <a:rPr lang="en-US" dirty="0" smtClean="0"/>
              <a:t>etadata searching</a:t>
            </a:r>
            <a:endParaRPr lang="en-US" dirty="0"/>
          </a:p>
        </p:txBody>
      </p:sp>
      <p:sp>
        <p:nvSpPr>
          <p:cNvPr id="3" name="Content Placeholder 2"/>
          <p:cNvSpPr>
            <a:spLocks noGrp="1"/>
          </p:cNvSpPr>
          <p:nvPr>
            <p:ph idx="4294967295"/>
          </p:nvPr>
        </p:nvSpPr>
        <p:spPr/>
        <p:txBody>
          <a:bodyPr>
            <a:normAutofit fontScale="92500" lnSpcReduction="10000"/>
          </a:bodyPr>
          <a:lstStyle/>
          <a:p>
            <a:r>
              <a:rPr lang="en-US" dirty="0" smtClean="0"/>
              <a:t>Storage devices rather than a file system: no built-in metadata operations as part of IO</a:t>
            </a:r>
            <a:endParaRPr lang="en-US" dirty="0"/>
          </a:p>
          <a:p>
            <a:r>
              <a:rPr lang="en-US" dirty="0" smtClean="0"/>
              <a:t>Distributed pieces EVERYWHERE</a:t>
            </a:r>
          </a:p>
          <a:p>
            <a:r>
              <a:rPr lang="en-US" dirty="0" smtClean="0"/>
              <a:t>Resilience copies</a:t>
            </a:r>
          </a:p>
          <a:p>
            <a:r>
              <a:rPr lang="en-US" dirty="0" smtClean="0"/>
              <a:t>Storage devices come and go</a:t>
            </a:r>
            <a:endParaRPr lang="en-US" dirty="0"/>
          </a:p>
          <a:p>
            <a:r>
              <a:rPr lang="en-US" dirty="0" smtClean="0"/>
              <a:t>Performance characteristics can vary considerably</a:t>
            </a:r>
          </a:p>
          <a:p>
            <a:r>
              <a:rPr lang="en-US" dirty="0"/>
              <a:t>Pick a variety of storage targets based on data “importance</a:t>
            </a:r>
            <a:r>
              <a:rPr lang="en-US" dirty="0" smtClean="0"/>
              <a:t>”</a:t>
            </a:r>
            <a:endParaRPr lang="en-US" dirty="0"/>
          </a:p>
          <a:p>
            <a:r>
              <a:rPr lang="en-US" dirty="0"/>
              <a:t>Different data “compression” on different data </a:t>
            </a:r>
            <a:r>
              <a:rPr lang="en-US" dirty="0" smtClean="0"/>
              <a:t>pieces</a:t>
            </a:r>
            <a:endParaRPr lang="en-US" dirty="0"/>
          </a:p>
          <a:p>
            <a:r>
              <a:rPr lang="en-US" dirty="0"/>
              <a:t>Try to “guarantee” performance</a:t>
            </a:r>
          </a:p>
          <a:p>
            <a:pPr lvl="1"/>
            <a:r>
              <a:rPr lang="en-US" dirty="0"/>
              <a:t>Need to consider decompression/regeneration time if multiple versions </a:t>
            </a:r>
            <a:r>
              <a:rPr lang="en-US" dirty="0" smtClean="0"/>
              <a:t>exist</a:t>
            </a:r>
            <a:endParaRPr lang="en-US" dirty="0"/>
          </a:p>
          <a:p>
            <a:r>
              <a:rPr lang="en-US" dirty="0" smtClean="0"/>
              <a:t>Enhance </a:t>
            </a:r>
            <a:r>
              <a:rPr lang="en-US" dirty="0"/>
              <a:t>placement decision based on predicted future use</a:t>
            </a:r>
          </a:p>
          <a:p>
            <a:pPr lvl="1"/>
            <a:r>
              <a:rPr lang="en-US" dirty="0"/>
              <a:t>Based on tracking previous use (which needs to be tracked somehow)</a:t>
            </a:r>
          </a:p>
          <a:p>
            <a:endParaRPr lang="en-US" dirty="0"/>
          </a:p>
        </p:txBody>
      </p:sp>
    </p:spTree>
    <p:extLst>
      <p:ext uri="{BB962C8B-B14F-4D97-AF65-F5344CB8AC3E}">
        <p14:creationId xmlns:p14="http://schemas.microsoft.com/office/powerpoint/2010/main" val="125778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t>Fuzzy P</a:t>
            </a:r>
            <a:r>
              <a:rPr lang="en-US" dirty="0" smtClean="0"/>
              <a:t>redictable Performance</a:t>
            </a:r>
          </a:p>
          <a:p>
            <a:endParaRPr lang="en-US" dirty="0" smtClean="0"/>
          </a:p>
          <a:p>
            <a:endParaRPr lang="en-US" dirty="0"/>
          </a:p>
        </p:txBody>
      </p:sp>
      <p:pic>
        <p:nvPicPr>
          <p:cNvPr id="4" name="Picture 3"/>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6172200" y="0"/>
            <a:ext cx="5486400" cy="3657600"/>
          </a:xfrm>
          <a:prstGeom prst="rect">
            <a:avLst/>
          </a:prstGeom>
        </p:spPr>
      </p:pic>
      <p:pic>
        <p:nvPicPr>
          <p:cNvPr id="5" name="Picture 4"/>
          <p:cNvPicPr>
            <a:picLocks/>
          </p:cNvPicPr>
          <p:nvPr/>
        </p:nvPicPr>
        <p:blipFill rotWithShape="1">
          <a:blip r:embed="rId3" cstate="print">
            <a:extLst>
              <a:ext uri="{28A0092B-C50C-407E-A947-70E740481C1C}">
                <a14:useLocalDpi xmlns:a14="http://schemas.microsoft.com/office/drawing/2010/main" val="0"/>
              </a:ext>
            </a:extLst>
          </a:blip>
          <a:srcRect/>
          <a:stretch/>
        </p:blipFill>
        <p:spPr>
          <a:xfrm>
            <a:off x="6172200" y="0"/>
            <a:ext cx="5486400" cy="4572000"/>
          </a:xfrm>
          <a:prstGeom prst="rect">
            <a:avLst/>
          </a:prstGeom>
        </p:spPr>
      </p:pic>
    </p:spTree>
    <p:extLst>
      <p:ext uri="{BB962C8B-B14F-4D97-AF65-F5344CB8AC3E}">
        <p14:creationId xmlns:p14="http://schemas.microsoft.com/office/powerpoint/2010/main" val="3023953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day end-to-end path</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57400" y="1295400"/>
            <a:ext cx="2654300" cy="2501900"/>
          </a:xfrm>
          <a:prstGeom prst="rect">
            <a:avLst/>
          </a:prstGeom>
        </p:spPr>
      </p:pic>
      <p:grpSp>
        <p:nvGrpSpPr>
          <p:cNvPr id="32" name="Group 31"/>
          <p:cNvGrpSpPr/>
          <p:nvPr/>
        </p:nvGrpSpPr>
        <p:grpSpPr>
          <a:xfrm>
            <a:off x="3505200" y="1676401"/>
            <a:ext cx="1447800" cy="2804423"/>
            <a:chOff x="1981200" y="1676400"/>
            <a:chExt cx="1447800" cy="2804423"/>
          </a:xfrm>
        </p:grpSpPr>
        <p:grpSp>
          <p:nvGrpSpPr>
            <p:cNvPr id="13" name="Group 12"/>
            <p:cNvGrpSpPr/>
            <p:nvPr/>
          </p:nvGrpSpPr>
          <p:grpSpPr>
            <a:xfrm>
              <a:off x="2971800" y="1676400"/>
              <a:ext cx="228600" cy="1752600"/>
              <a:chOff x="2971800" y="1600200"/>
              <a:chExt cx="228600" cy="1752600"/>
            </a:xfrm>
          </p:grpSpPr>
          <p:sp>
            <p:nvSpPr>
              <p:cNvPr id="7" name="Rectangle 6"/>
              <p:cNvSpPr/>
              <p:nvPr/>
            </p:nvSpPr>
            <p:spPr>
              <a:xfrm>
                <a:off x="2971800" y="1600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p:nvSpPr>
            <p:spPr>
              <a:xfrm>
                <a:off x="2971800" y="1981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p:nvSpPr>
            <p:spPr>
              <a:xfrm>
                <a:off x="2971800" y="2362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p:cNvSpPr/>
              <p:nvPr/>
            </p:nvSpPr>
            <p:spPr>
              <a:xfrm>
                <a:off x="2971800" y="2743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p:nvSpPr>
            <p:spPr>
              <a:xfrm>
                <a:off x="2971800" y="3124200"/>
                <a:ext cx="228600" cy="2286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3733800"/>
              <a:ext cx="838200" cy="457200"/>
            </a:xfrm>
            <a:prstGeom prst="rect">
              <a:avLst/>
            </a:prstGeom>
          </p:spPr>
        </p:pic>
        <p:sp>
          <p:nvSpPr>
            <p:cNvPr id="18" name="TextBox 17"/>
            <p:cNvSpPr txBox="1"/>
            <p:nvPr/>
          </p:nvSpPr>
          <p:spPr>
            <a:xfrm>
              <a:off x="1981200" y="4191000"/>
              <a:ext cx="1447800" cy="289823"/>
            </a:xfrm>
            <a:prstGeom prst="rect">
              <a:avLst/>
            </a:prstGeom>
            <a:noFill/>
          </p:spPr>
          <p:txBody>
            <a:bodyPr wrap="square" rtlCol="0">
              <a:spAutoFit/>
            </a:bodyPr>
            <a:lstStyle/>
            <a:p>
              <a:pPr>
                <a:lnSpc>
                  <a:spcPct val="90000"/>
                </a:lnSpc>
              </a:pPr>
              <a:r>
                <a:rPr lang="en-US" sz="1400" dirty="0"/>
                <a:t>440 I/O Router</a:t>
              </a:r>
            </a:p>
          </p:txBody>
        </p:sp>
      </p:grpSp>
      <p:grpSp>
        <p:nvGrpSpPr>
          <p:cNvPr id="33" name="Group 32"/>
          <p:cNvGrpSpPr/>
          <p:nvPr/>
        </p:nvGrpSpPr>
        <p:grpSpPr>
          <a:xfrm>
            <a:off x="4648200" y="914401"/>
            <a:ext cx="2095500" cy="4640021"/>
            <a:chOff x="3124200" y="914400"/>
            <a:chExt cx="2095500" cy="4640021"/>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29000" y="914400"/>
              <a:ext cx="1790700" cy="3238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10000" y="4343400"/>
              <a:ext cx="838200" cy="457200"/>
            </a:xfrm>
            <a:prstGeom prst="rect">
              <a:avLst/>
            </a:prstGeom>
          </p:spPr>
        </p:pic>
        <p:sp>
          <p:nvSpPr>
            <p:cNvPr id="23" name="TextBox 22"/>
            <p:cNvSpPr txBox="1"/>
            <p:nvPr/>
          </p:nvSpPr>
          <p:spPr>
            <a:xfrm>
              <a:off x="3124200" y="4876800"/>
              <a:ext cx="1954772" cy="677621"/>
            </a:xfrm>
            <a:prstGeom prst="rect">
              <a:avLst/>
            </a:prstGeom>
            <a:noFill/>
          </p:spPr>
          <p:txBody>
            <a:bodyPr wrap="square" rtlCol="0">
              <a:spAutoFit/>
            </a:bodyPr>
            <a:lstStyle/>
            <a:p>
              <a:pPr>
                <a:lnSpc>
                  <a:spcPct val="90000"/>
                </a:lnSpc>
              </a:pPr>
              <a:r>
                <a:rPr lang="en-US" sz="1400" dirty="0"/>
                <a:t>SION </a:t>
              </a:r>
              <a:r>
                <a:rPr lang="en-US" sz="1400" dirty="0" err="1"/>
                <a:t>Infiniband</a:t>
              </a:r>
              <a:r>
                <a:rPr lang="en-US" sz="1400" dirty="0"/>
                <a:t> Network: 1600 ports, 56 </a:t>
              </a:r>
              <a:r>
                <a:rPr lang="en-US" sz="1400" dirty="0" err="1"/>
                <a:t>Gbit</a:t>
              </a:r>
              <a:r>
                <a:rPr lang="en-US" sz="1400" dirty="0"/>
                <a:t>/sec</a:t>
              </a:r>
            </a:p>
          </p:txBody>
        </p:sp>
      </p:grpSp>
      <p:grpSp>
        <p:nvGrpSpPr>
          <p:cNvPr id="34" name="Group 33"/>
          <p:cNvGrpSpPr/>
          <p:nvPr/>
        </p:nvGrpSpPr>
        <p:grpSpPr>
          <a:xfrm>
            <a:off x="6705600" y="1295401"/>
            <a:ext cx="1954772" cy="4179231"/>
            <a:chOff x="5181600" y="1295400"/>
            <a:chExt cx="1954772" cy="4179231"/>
          </a:xfrm>
        </p:grpSpPr>
        <p:pic>
          <p:nvPicPr>
            <p:cNvPr id="24" name="Picture 2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81600" y="1295400"/>
              <a:ext cx="838200" cy="2552700"/>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0200" y="4343400"/>
              <a:ext cx="698500" cy="406400"/>
            </a:xfrm>
            <a:prstGeom prst="rect">
              <a:avLst/>
            </a:prstGeom>
          </p:spPr>
        </p:pic>
        <p:sp>
          <p:nvSpPr>
            <p:cNvPr id="26" name="TextBox 25"/>
            <p:cNvSpPr txBox="1"/>
            <p:nvPr/>
          </p:nvSpPr>
          <p:spPr>
            <a:xfrm>
              <a:off x="5181600" y="4800600"/>
              <a:ext cx="1954772" cy="674031"/>
            </a:xfrm>
            <a:prstGeom prst="rect">
              <a:avLst/>
            </a:prstGeom>
            <a:noFill/>
          </p:spPr>
          <p:txBody>
            <a:bodyPr wrap="square" rtlCol="0">
              <a:spAutoFit/>
            </a:bodyPr>
            <a:lstStyle/>
            <a:p>
              <a:pPr>
                <a:lnSpc>
                  <a:spcPct val="90000"/>
                </a:lnSpc>
              </a:pPr>
              <a:r>
                <a:rPr lang="en-US" sz="1400" dirty="0"/>
                <a:t>Storage Servers (OSS), 288 Dell servers, 64GB RAM each</a:t>
              </a:r>
            </a:p>
          </p:txBody>
        </p:sp>
      </p:grpSp>
      <p:grpSp>
        <p:nvGrpSpPr>
          <p:cNvPr id="31" name="Group 30"/>
          <p:cNvGrpSpPr/>
          <p:nvPr/>
        </p:nvGrpSpPr>
        <p:grpSpPr>
          <a:xfrm>
            <a:off x="1752601" y="914400"/>
            <a:ext cx="2763975" cy="4293722"/>
            <a:chOff x="228600" y="914400"/>
            <a:chExt cx="2763975" cy="4293722"/>
          </a:xfrm>
        </p:grpSpPr>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5800" y="1600200"/>
              <a:ext cx="1993900" cy="1930400"/>
            </a:xfrm>
            <a:prstGeom prst="rect">
              <a:avLst/>
            </a:prstGeom>
          </p:spPr>
        </p:pic>
        <p:sp>
          <p:nvSpPr>
            <p:cNvPr id="12" name="TextBox 11"/>
            <p:cNvSpPr txBox="1"/>
            <p:nvPr/>
          </p:nvSpPr>
          <p:spPr>
            <a:xfrm>
              <a:off x="711951" y="914400"/>
              <a:ext cx="2280624" cy="341632"/>
            </a:xfrm>
            <a:prstGeom prst="rect">
              <a:avLst/>
            </a:prstGeom>
            <a:noFill/>
          </p:spPr>
          <p:txBody>
            <a:bodyPr wrap="none" rtlCol="0">
              <a:spAutoFit/>
            </a:bodyPr>
            <a:lstStyle/>
            <a:p>
              <a:pPr algn="ctr">
                <a:lnSpc>
                  <a:spcPct val="90000"/>
                </a:lnSpc>
              </a:pPr>
              <a:r>
                <a:rPr lang="en-US" dirty="0"/>
                <a:t>Titan Compute Cluster</a:t>
              </a:r>
            </a:p>
          </p:txBody>
        </p:sp>
        <p:sp>
          <p:nvSpPr>
            <p:cNvPr id="17" name="TextBox 16"/>
            <p:cNvSpPr txBox="1"/>
            <p:nvPr/>
          </p:nvSpPr>
          <p:spPr>
            <a:xfrm>
              <a:off x="228600" y="4724400"/>
              <a:ext cx="1954772" cy="483722"/>
            </a:xfrm>
            <a:prstGeom prst="rect">
              <a:avLst/>
            </a:prstGeom>
            <a:noFill/>
          </p:spPr>
          <p:txBody>
            <a:bodyPr wrap="square" rtlCol="0">
              <a:spAutoFit/>
            </a:bodyPr>
            <a:lstStyle/>
            <a:p>
              <a:pPr>
                <a:lnSpc>
                  <a:spcPct val="90000"/>
                </a:lnSpc>
              </a:pPr>
              <a:r>
                <a:rPr lang="en-US" sz="1400" dirty="0"/>
                <a:t>18,688 compute node</a:t>
              </a:r>
            </a:p>
            <a:p>
              <a:pPr>
                <a:lnSpc>
                  <a:spcPct val="90000"/>
                </a:lnSpc>
              </a:pPr>
              <a:r>
                <a:rPr lang="en-US" sz="1400" dirty="0"/>
                <a:t>and 299,008 cores</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3733800"/>
              <a:ext cx="1257300" cy="685800"/>
            </a:xfrm>
            <a:prstGeom prst="rect">
              <a:avLst/>
            </a:prstGeom>
          </p:spPr>
        </p:pic>
      </p:grpSp>
      <p:grpSp>
        <p:nvGrpSpPr>
          <p:cNvPr id="35" name="Group 34"/>
          <p:cNvGrpSpPr/>
          <p:nvPr/>
        </p:nvGrpSpPr>
        <p:grpSpPr>
          <a:xfrm>
            <a:off x="7467600" y="457201"/>
            <a:ext cx="3181396" cy="5554421"/>
            <a:chOff x="5943600" y="457200"/>
            <a:chExt cx="3181396" cy="5554421"/>
          </a:xfrm>
        </p:grpSpPr>
        <p:pic>
          <p:nvPicPr>
            <p:cNvPr id="27" name="Picture 2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43600" y="457200"/>
              <a:ext cx="2882900" cy="4279900"/>
            </a:xfrm>
            <a:prstGeom prst="rect">
              <a:avLst/>
            </a:prstGeom>
          </p:spPr>
        </p:pic>
        <p:pic>
          <p:nvPicPr>
            <p:cNvPr id="29" name="Picture 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34200" y="4876800"/>
              <a:ext cx="1828800" cy="381000"/>
            </a:xfrm>
            <a:prstGeom prst="rect">
              <a:avLst/>
            </a:prstGeom>
          </p:spPr>
        </p:pic>
        <p:sp>
          <p:nvSpPr>
            <p:cNvPr id="30" name="TextBox 29"/>
            <p:cNvSpPr txBox="1"/>
            <p:nvPr/>
          </p:nvSpPr>
          <p:spPr>
            <a:xfrm>
              <a:off x="6915196" y="5334000"/>
              <a:ext cx="2209800" cy="677621"/>
            </a:xfrm>
            <a:prstGeom prst="rect">
              <a:avLst/>
            </a:prstGeom>
            <a:noFill/>
          </p:spPr>
          <p:txBody>
            <a:bodyPr wrap="square" rtlCol="0">
              <a:spAutoFit/>
            </a:bodyPr>
            <a:lstStyle/>
            <a:p>
              <a:pPr>
                <a:lnSpc>
                  <a:spcPct val="90000"/>
                </a:lnSpc>
              </a:pPr>
              <a:r>
                <a:rPr lang="en-US" sz="1400" dirty="0"/>
                <a:t>Enterprise Storage System: 36 DDN12K-40 controller pairs</a:t>
              </a:r>
            </a:p>
          </p:txBody>
        </p:sp>
      </p:grpSp>
    </p:spTree>
    <p:extLst>
      <p:ext uri="{BB962C8B-B14F-4D97-AF65-F5344CB8AC3E}">
        <p14:creationId xmlns:p14="http://schemas.microsoft.com/office/powerpoint/2010/main" val="501931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t>Motivation</a:t>
            </a:r>
          </a:p>
          <a:p>
            <a:r>
              <a:rPr lang="en-US" dirty="0" smtClean="0">
                <a:solidFill>
                  <a:schemeClr val="accent1">
                    <a:lumMod val="40000"/>
                    <a:lumOff val="60000"/>
                  </a:schemeClr>
                </a:solidFill>
              </a:rPr>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30955" y="0"/>
            <a:ext cx="5069634" cy="4759080"/>
          </a:xfrm>
          <a:prstGeom prst="rect">
            <a:avLst/>
          </a:prstGeom>
        </p:spPr>
      </p:pic>
    </p:spTree>
    <p:extLst>
      <p:ext uri="{BB962C8B-B14F-4D97-AF65-F5344CB8AC3E}">
        <p14:creationId xmlns:p14="http://schemas.microsoft.com/office/powerpoint/2010/main" val="3185030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063" y="118237"/>
            <a:ext cx="9587345" cy="787019"/>
          </a:xfrm>
        </p:spPr>
        <p:txBody>
          <a:bodyPr>
            <a:normAutofit/>
          </a:bodyPr>
          <a:lstStyle/>
          <a:p>
            <a:r>
              <a:rPr lang="en-US" dirty="0"/>
              <a:t>Autonomic Runtime Optimization</a:t>
            </a:r>
            <a:endParaRPr lang="en-US" sz="4400" dirty="0"/>
          </a:p>
        </p:txBody>
      </p:sp>
      <p:sp>
        <p:nvSpPr>
          <p:cNvPr id="3" name="Content Placeholder 2"/>
          <p:cNvSpPr>
            <a:spLocks noGrp="1"/>
          </p:cNvSpPr>
          <p:nvPr>
            <p:ph idx="4294967295"/>
          </p:nvPr>
        </p:nvSpPr>
        <p:spPr>
          <a:xfrm>
            <a:off x="792111" y="966111"/>
            <a:ext cx="5554067" cy="1870364"/>
          </a:xfrm>
        </p:spPr>
        <p:txBody>
          <a:bodyPr numCol="1">
            <a:noAutofit/>
          </a:bodyPr>
          <a:lstStyle/>
          <a:p>
            <a:pPr marL="0" indent="0">
              <a:buNone/>
            </a:pPr>
            <a:r>
              <a:rPr lang="en-US" sz="2000" dirty="0">
                <a:solidFill>
                  <a:srgbClr val="325AA3"/>
                </a:solidFill>
              </a:rPr>
              <a:t>Autonomic Objective (AO): </a:t>
            </a:r>
          </a:p>
          <a:p>
            <a:r>
              <a:rPr lang="en-US" sz="2000" dirty="0" smtClean="0">
                <a:solidFill>
                  <a:srgbClr val="000000"/>
                </a:solidFill>
              </a:rPr>
              <a:t>A requirement</a:t>
            </a:r>
            <a:r>
              <a:rPr lang="en-US" sz="2000" dirty="0">
                <a:solidFill>
                  <a:srgbClr val="000000"/>
                </a:solidFill>
              </a:rPr>
              <a:t>/objective/goal defined by the </a:t>
            </a:r>
            <a:r>
              <a:rPr lang="en-US" sz="2000" dirty="0" smtClean="0">
                <a:solidFill>
                  <a:srgbClr val="000000"/>
                </a:solidFill>
              </a:rPr>
              <a:t>user</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minimize data movement, optimize throughput, etc.</a:t>
            </a:r>
          </a:p>
        </p:txBody>
      </p:sp>
      <p:sp>
        <p:nvSpPr>
          <p:cNvPr id="15" name="Rectangle 14"/>
          <p:cNvSpPr/>
          <p:nvPr/>
        </p:nvSpPr>
        <p:spPr>
          <a:xfrm>
            <a:off x="8556673" y="5064681"/>
            <a:ext cx="2503591" cy="591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Mechanisms (AM)</a:t>
            </a:r>
            <a:endParaRPr lang="en-US" dirty="0">
              <a:solidFill>
                <a:schemeClr val="tx1"/>
              </a:solidFill>
            </a:endParaRPr>
          </a:p>
        </p:txBody>
      </p:sp>
      <p:cxnSp>
        <p:nvCxnSpPr>
          <p:cNvPr id="16" name="Straight Arrow Connector 15"/>
          <p:cNvCxnSpPr>
            <a:stCxn id="52" idx="1"/>
            <a:endCxn id="53" idx="0"/>
          </p:cNvCxnSpPr>
          <p:nvPr/>
        </p:nvCxnSpPr>
        <p:spPr>
          <a:xfrm flipH="1">
            <a:off x="7681681" y="1504647"/>
            <a:ext cx="874992" cy="163846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3" idx="2"/>
            <a:endCxn id="15" idx="1"/>
          </p:cNvCxnSpPr>
          <p:nvPr/>
        </p:nvCxnSpPr>
        <p:spPr>
          <a:xfrm>
            <a:off x="7681681" y="3715128"/>
            <a:ext cx="874992" cy="16450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52" idx="2"/>
          </p:cNvCxnSpPr>
          <p:nvPr/>
        </p:nvCxnSpPr>
        <p:spPr>
          <a:xfrm flipV="1">
            <a:off x="9808469" y="1790657"/>
            <a:ext cx="304" cy="3274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72178" y="2128155"/>
            <a:ext cx="1690650" cy="338554"/>
          </a:xfrm>
          <a:prstGeom prst="rect">
            <a:avLst/>
          </a:prstGeom>
          <a:noFill/>
        </p:spPr>
        <p:txBody>
          <a:bodyPr wrap="square" rtlCol="0">
            <a:spAutoFit/>
          </a:bodyPr>
          <a:lstStyle/>
          <a:p>
            <a:r>
              <a:rPr lang="en-US" sz="1600" b="1" i="1" dirty="0" smtClean="0"/>
              <a:t>Decide</a:t>
            </a:r>
            <a:endParaRPr lang="en-US" sz="1600" b="1" i="1" dirty="0"/>
          </a:p>
        </p:txBody>
      </p:sp>
      <p:sp>
        <p:nvSpPr>
          <p:cNvPr id="20" name="TextBox 19"/>
          <p:cNvSpPr txBox="1"/>
          <p:nvPr/>
        </p:nvSpPr>
        <p:spPr>
          <a:xfrm>
            <a:off x="6785694" y="4582187"/>
            <a:ext cx="1690650" cy="338554"/>
          </a:xfrm>
          <a:prstGeom prst="rect">
            <a:avLst/>
          </a:prstGeom>
          <a:noFill/>
        </p:spPr>
        <p:txBody>
          <a:bodyPr wrap="square" rtlCol="0">
            <a:spAutoFit/>
          </a:bodyPr>
          <a:lstStyle/>
          <a:p>
            <a:r>
              <a:rPr lang="en-US" sz="1600" b="1" i="1" dirty="0" smtClean="0"/>
              <a:t>Specify/Utilize</a:t>
            </a:r>
            <a:endParaRPr lang="en-US" sz="1600" b="1" i="1" dirty="0"/>
          </a:p>
        </p:txBody>
      </p:sp>
      <p:sp>
        <p:nvSpPr>
          <p:cNvPr id="21" name="TextBox 20"/>
          <p:cNvSpPr txBox="1"/>
          <p:nvPr/>
        </p:nvSpPr>
        <p:spPr>
          <a:xfrm>
            <a:off x="10007610" y="3450854"/>
            <a:ext cx="1204447" cy="338554"/>
          </a:xfrm>
          <a:prstGeom prst="rect">
            <a:avLst/>
          </a:prstGeom>
          <a:noFill/>
        </p:spPr>
        <p:txBody>
          <a:bodyPr wrap="square" rtlCol="0">
            <a:spAutoFit/>
          </a:bodyPr>
          <a:lstStyle/>
          <a:p>
            <a:r>
              <a:rPr lang="en-US" sz="1600" b="1" i="1" dirty="0" smtClean="0"/>
              <a:t>Achieve</a:t>
            </a:r>
            <a:endParaRPr lang="en-US" sz="1600" b="1" i="1" dirty="0"/>
          </a:p>
        </p:txBody>
      </p:sp>
      <p:sp>
        <p:nvSpPr>
          <p:cNvPr id="41" name="Content Placeholder 2"/>
          <p:cNvSpPr>
            <a:spLocks noGrp="1"/>
          </p:cNvSpPr>
          <p:nvPr>
            <p:ph idx="4294967295"/>
          </p:nvPr>
        </p:nvSpPr>
        <p:spPr>
          <a:xfrm>
            <a:off x="834414" y="2499041"/>
            <a:ext cx="5554067" cy="192231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Policy (AP)</a:t>
            </a:r>
          </a:p>
          <a:p>
            <a:r>
              <a:rPr lang="en-US" sz="2000" dirty="0" smtClean="0">
                <a:solidFill>
                  <a:srgbClr val="000000"/>
                </a:solidFill>
              </a:rPr>
              <a:t>A </a:t>
            </a:r>
            <a:r>
              <a:rPr lang="en-US" sz="2000" dirty="0">
                <a:solidFill>
                  <a:srgbClr val="000000"/>
                </a:solidFill>
              </a:rPr>
              <a:t>rule </a:t>
            </a:r>
            <a:r>
              <a:rPr lang="en-US" sz="2000" dirty="0" smtClean="0">
                <a:solidFill>
                  <a:srgbClr val="000000"/>
                </a:solidFill>
              </a:rPr>
              <a:t>that defines how the objectives should be achieved, i.e., which mechanisms should be used</a:t>
            </a:r>
            <a:endParaRPr lang="en-US" sz="2000" dirty="0">
              <a:solidFill>
                <a:srgbClr val="000000"/>
              </a:solidFill>
            </a:endParaRPr>
          </a:p>
          <a:p>
            <a:r>
              <a:rPr lang="en-US" sz="2000" i="1" dirty="0" smtClean="0">
                <a:solidFill>
                  <a:srgbClr val="FF0000"/>
                </a:solidFill>
              </a:rPr>
              <a:t>E.g. use a specific  data </a:t>
            </a:r>
            <a:r>
              <a:rPr lang="en-US" sz="2000" i="1" dirty="0">
                <a:solidFill>
                  <a:srgbClr val="FF0000"/>
                </a:solidFill>
              </a:rPr>
              <a:t>placement </a:t>
            </a:r>
            <a:r>
              <a:rPr lang="en-US" sz="2000" i="1" dirty="0" smtClean="0">
                <a:solidFill>
                  <a:srgbClr val="FF0000"/>
                </a:solidFill>
              </a:rPr>
              <a:t>adaptation to minimize data movement , etc. </a:t>
            </a:r>
            <a:endParaRPr lang="en-US" sz="2000" i="1" dirty="0">
              <a:solidFill>
                <a:srgbClr val="FF0000"/>
              </a:solidFill>
            </a:endParaRPr>
          </a:p>
        </p:txBody>
      </p:sp>
      <p:sp>
        <p:nvSpPr>
          <p:cNvPr id="42" name="Content Placeholder 2"/>
          <p:cNvSpPr>
            <a:spLocks noGrp="1"/>
          </p:cNvSpPr>
          <p:nvPr>
            <p:ph idx="4294967295"/>
          </p:nvPr>
        </p:nvSpPr>
        <p:spPr>
          <a:xfrm>
            <a:off x="834649" y="4577694"/>
            <a:ext cx="5554067" cy="1641879"/>
          </a:xfrm>
        </p:spPr>
        <p:txBody>
          <a:bodyPr numCol="1">
            <a:noAutofit/>
          </a:bodyPr>
          <a:lstStyle/>
          <a:p>
            <a:pPr marL="0" indent="0">
              <a:buNone/>
            </a:pPr>
            <a:r>
              <a:rPr lang="en-US" sz="2000" dirty="0" smtClean="0">
                <a:solidFill>
                  <a:srgbClr val="325AA3"/>
                </a:solidFill>
              </a:rPr>
              <a:t>Autonomic </a:t>
            </a:r>
            <a:r>
              <a:rPr lang="en-US" sz="2000" dirty="0">
                <a:solidFill>
                  <a:srgbClr val="325AA3"/>
                </a:solidFill>
              </a:rPr>
              <a:t>Mechanism (AM)</a:t>
            </a:r>
          </a:p>
          <a:p>
            <a:r>
              <a:rPr lang="en-US" sz="2000" dirty="0" smtClean="0">
                <a:solidFill>
                  <a:srgbClr val="000000"/>
                </a:solidFill>
              </a:rPr>
              <a:t>An </a:t>
            </a:r>
            <a:r>
              <a:rPr lang="en-US" sz="2000" dirty="0">
                <a:solidFill>
                  <a:srgbClr val="000000"/>
                </a:solidFill>
              </a:rPr>
              <a:t>a</a:t>
            </a:r>
            <a:r>
              <a:rPr lang="en-US" sz="2000" dirty="0" smtClean="0">
                <a:solidFill>
                  <a:srgbClr val="000000"/>
                </a:solidFill>
              </a:rPr>
              <a:t>ction </a:t>
            </a:r>
            <a:r>
              <a:rPr lang="en-US" sz="2000" dirty="0">
                <a:solidFill>
                  <a:srgbClr val="000000"/>
                </a:solidFill>
              </a:rPr>
              <a:t>that can be </a:t>
            </a:r>
            <a:r>
              <a:rPr lang="en-US" sz="2000" dirty="0" smtClean="0">
                <a:solidFill>
                  <a:srgbClr val="000000"/>
                </a:solidFill>
              </a:rPr>
              <a:t>used to </a:t>
            </a:r>
            <a:r>
              <a:rPr lang="en-US" sz="2000" dirty="0">
                <a:solidFill>
                  <a:srgbClr val="000000"/>
                </a:solidFill>
              </a:rPr>
              <a:t>achieve an </a:t>
            </a:r>
            <a:r>
              <a:rPr lang="en-US" sz="2000" dirty="0" smtClean="0">
                <a:solidFill>
                  <a:srgbClr val="000000"/>
                </a:solidFill>
              </a:rPr>
              <a:t>AO </a:t>
            </a:r>
            <a:endParaRPr lang="en-US" sz="2000" dirty="0">
              <a:solidFill>
                <a:srgbClr val="000000"/>
              </a:solidFill>
            </a:endParaRPr>
          </a:p>
          <a:p>
            <a:r>
              <a:rPr lang="en-US" sz="2000" i="1" dirty="0" smtClean="0">
                <a:solidFill>
                  <a:srgbClr val="FF0000"/>
                </a:solidFill>
              </a:rPr>
              <a:t>E.g</a:t>
            </a:r>
            <a:r>
              <a:rPr lang="en-US" sz="2000" i="1" dirty="0">
                <a:solidFill>
                  <a:srgbClr val="FF0000"/>
                </a:solidFill>
              </a:rPr>
              <a:t>. </a:t>
            </a:r>
            <a:r>
              <a:rPr lang="en-US" sz="2000" i="1" dirty="0" smtClean="0">
                <a:solidFill>
                  <a:srgbClr val="FF0000"/>
                </a:solidFill>
              </a:rPr>
              <a:t>use topology-aware and access-pattern driven data placement to minimize data movement, etc. </a:t>
            </a:r>
          </a:p>
        </p:txBody>
      </p:sp>
      <p:sp>
        <p:nvSpPr>
          <p:cNvPr id="52" name="Rectangle 51"/>
          <p:cNvSpPr/>
          <p:nvPr/>
        </p:nvSpPr>
        <p:spPr>
          <a:xfrm>
            <a:off x="8556673" y="1218637"/>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Objectives (AO)</a:t>
            </a:r>
            <a:endParaRPr lang="en-US" dirty="0">
              <a:solidFill>
                <a:schemeClr val="tx1"/>
              </a:solidFill>
            </a:endParaRPr>
          </a:p>
        </p:txBody>
      </p:sp>
      <p:sp>
        <p:nvSpPr>
          <p:cNvPr id="53" name="Rectangle 52"/>
          <p:cNvSpPr/>
          <p:nvPr/>
        </p:nvSpPr>
        <p:spPr>
          <a:xfrm>
            <a:off x="6429581" y="3143108"/>
            <a:ext cx="2504199" cy="5720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Autonomic Policies (AP)</a:t>
            </a:r>
            <a:endParaRPr lang="en-US" dirty="0">
              <a:solidFill>
                <a:schemeClr val="tx1"/>
              </a:solidFill>
            </a:endParaRPr>
          </a:p>
        </p:txBody>
      </p:sp>
    </p:spTree>
    <p:extLst>
      <p:ext uri="{BB962C8B-B14F-4D97-AF65-F5344CB8AC3E}">
        <p14:creationId xmlns:p14="http://schemas.microsoft.com/office/powerpoint/2010/main" val="398530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xEl>
                                              <p:pRg st="0" end="0"/>
                                            </p:txEl>
                                          </p:spTgt>
                                        </p:tgtEl>
                                        <p:attrNameLst>
                                          <p:attrName>style.visibility</p:attrName>
                                        </p:attrNameLst>
                                      </p:cBhvr>
                                      <p:to>
                                        <p:strVal val="visible"/>
                                      </p:to>
                                    </p:set>
                                    <p:animEffect transition="in" filter="fade">
                                      <p:cBhvr>
                                        <p:cTn id="50" dur="500"/>
                                        <p:tgtEl>
                                          <p:spTgt spid="4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xEl>
                                              <p:pRg st="1" end="1"/>
                                            </p:txEl>
                                          </p:spTgt>
                                        </p:tgtEl>
                                        <p:attrNameLst>
                                          <p:attrName>style.visibility</p:attrName>
                                        </p:attrNameLst>
                                      </p:cBhvr>
                                      <p:to>
                                        <p:strVal val="visible"/>
                                      </p:to>
                                    </p:set>
                                    <p:animEffect transition="in" filter="fade">
                                      <p:cBhvr>
                                        <p:cTn id="53" dur="500"/>
                                        <p:tgtEl>
                                          <p:spTgt spid="42">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xEl>
                                              <p:pRg st="2" end="2"/>
                                            </p:txEl>
                                          </p:spTgt>
                                        </p:tgtEl>
                                        <p:attrNameLst>
                                          <p:attrName>style.visibility</p:attrName>
                                        </p:attrNameLst>
                                      </p:cBhvr>
                                      <p:to>
                                        <p:strVal val="visible"/>
                                      </p:to>
                                    </p:set>
                                    <p:animEffect transition="in" filter="fade">
                                      <p:cBhvr>
                                        <p:cTn id="56" dur="500"/>
                                        <p:tgtEl>
                                          <p:spTgt spid="42">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9" grpId="0"/>
      <p:bldP spid="20" grpId="0"/>
      <p:bldP spid="21" grpId="0"/>
      <p:bldP spid="41" grpId="0" build="p"/>
      <p:bldP spid="42" grpId="0" build="p"/>
      <p:bldP spid="52" grpId="0" animBg="1"/>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4294967295"/>
          </p:nvPr>
        </p:nvSpPr>
        <p:spPr>
          <a:prstGeom prst="rect">
            <a:avLst/>
          </a:prstGeom>
        </p:spPr>
        <p:txBody>
          <a:bodyPr>
            <a:normAutofit/>
          </a:bodyPr>
          <a:lstStyle/>
          <a:p>
            <a:r>
              <a:rPr lang="en-US" dirty="0" smtClean="0">
                <a:solidFill>
                  <a:srgbClr val="325AA3"/>
                </a:solidFill>
              </a:rPr>
              <a:t>Scalable</a:t>
            </a:r>
            <a:r>
              <a:rPr lang="en-US" dirty="0" smtClean="0"/>
              <a:t> admission control</a:t>
            </a:r>
          </a:p>
          <a:p>
            <a:pPr lvl="1"/>
            <a:r>
              <a:rPr lang="en-US" dirty="0" smtClean="0"/>
              <a:t>Need scalable control plane (leverage existing work on causal metadata propagation and online sampling for latency/error trade-offs)</a:t>
            </a:r>
          </a:p>
          <a:p>
            <a:r>
              <a:rPr lang="en-US" dirty="0" smtClean="0">
                <a:solidFill>
                  <a:srgbClr val="325AA3"/>
                </a:solidFill>
              </a:rPr>
              <a:t>Resource-specific</a:t>
            </a:r>
            <a:r>
              <a:rPr lang="en-US" dirty="0" smtClean="0"/>
              <a:t> schedulers to make performance of resource predictable</a:t>
            </a:r>
          </a:p>
          <a:p>
            <a:pPr lvl="1"/>
            <a:r>
              <a:rPr lang="en-US" dirty="0" smtClean="0"/>
              <a:t>Example: read/write separation at flash devices</a:t>
            </a:r>
          </a:p>
          <a:p>
            <a:r>
              <a:rPr lang="en-US" dirty="0" smtClean="0">
                <a:solidFill>
                  <a:srgbClr val="325AA3"/>
                </a:solidFill>
              </a:rPr>
              <a:t>Online sampling </a:t>
            </a:r>
            <a:r>
              <a:rPr lang="en-US" dirty="0" smtClean="0"/>
              <a:t>to provide quick latency/resolution trade-offs</a:t>
            </a:r>
          </a:p>
          <a:p>
            <a:pPr lvl="1"/>
            <a:r>
              <a:rPr lang="en-US" dirty="0" smtClean="0"/>
              <a:t>Without significantly interfering with ongoing workload</a:t>
            </a:r>
          </a:p>
          <a:p>
            <a:endParaRPr lang="en-US" dirty="0" smtClean="0"/>
          </a:p>
          <a:p>
            <a:endParaRPr lang="en-US" dirty="0" smtClean="0"/>
          </a:p>
          <a:p>
            <a:endParaRPr lang="en-US" dirty="0" smtClean="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726800" y="3514680"/>
              <a:ext cx="6025320" cy="653040"/>
            </p14:xfrm>
          </p:contentPart>
        </mc:Choice>
        <mc:Fallback xmlns="">
          <p:pic>
            <p:nvPicPr>
              <p:cNvPr id="4" name="Ink 3"/>
              <p:cNvPicPr/>
              <p:nvPr/>
            </p:nvPicPr>
            <p:blipFill>
              <a:blip r:embed="rId3"/>
              <a:stretch>
                <a:fillRect/>
              </a:stretch>
            </p:blipFill>
            <p:spPr>
              <a:xfrm>
                <a:off x="4721040" y="3507120"/>
                <a:ext cx="6037560" cy="666000"/>
              </a:xfrm>
              <a:prstGeom prst="rect">
                <a:avLst/>
              </a:prstGeom>
            </p:spPr>
          </p:pic>
        </mc:Fallback>
      </mc:AlternateContent>
    </p:spTree>
    <p:extLst>
      <p:ext uri="{BB962C8B-B14F-4D97-AF65-F5344CB8AC3E}">
        <p14:creationId xmlns:p14="http://schemas.microsoft.com/office/powerpoint/2010/main" val="293463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832093"/>
          </a:xfrm>
          <a:prstGeom prst="rect">
            <a:avLst/>
          </a:prstGeom>
        </p:spPr>
        <p:txBody>
          <a:bodyPr wrap="square">
            <a:spAutoFit/>
          </a:bodyPr>
          <a:lstStyle/>
          <a:p>
            <a:pPr marL="457200" lvl="0" indent="-457200">
              <a:buFont typeface="Arial"/>
              <a:buChar char="•"/>
            </a:pPr>
            <a:r>
              <a:rPr lang="en-US" sz="2800" b="1" dirty="0" smtClean="0"/>
              <a:t>SIRIUS will be open source since the beginning of the project</a:t>
            </a:r>
          </a:p>
          <a:p>
            <a:pPr marL="457200" lvl="0" indent="-457200">
              <a:buFont typeface="Arial"/>
              <a:buChar char="•"/>
            </a:pPr>
            <a:r>
              <a:rPr lang="en-US" sz="2800" b="1" dirty="0" smtClean="0"/>
              <a:t>SIRIUS users:</a:t>
            </a:r>
            <a:endParaRPr lang="en-US" sz="2800" b="1" dirty="0"/>
          </a:p>
          <a:p>
            <a:pPr marL="914400" lvl="1" indent="-457200">
              <a:buFont typeface="Arial"/>
              <a:buChar char="•"/>
            </a:pPr>
            <a:r>
              <a:rPr lang="en-US" sz="2800" dirty="0" smtClean="0"/>
              <a:t>DOE Fusion XGC1, GTC, and </a:t>
            </a:r>
            <a:r>
              <a:rPr lang="en-US" sz="2800" dirty="0" err="1" smtClean="0"/>
              <a:t>etc</a:t>
            </a:r>
            <a:r>
              <a:rPr lang="en-US" sz="2800" dirty="0" smtClean="0"/>
              <a:t>, as initial users to drive the development</a:t>
            </a:r>
            <a:endParaRPr lang="en-US" sz="2800" dirty="0"/>
          </a:p>
          <a:p>
            <a:pPr marL="457200" indent="-457200">
              <a:buFont typeface="Arial"/>
              <a:buChar char="•"/>
            </a:pPr>
            <a:r>
              <a:rPr lang="en-US" sz="2800" b="1" dirty="0" smtClean="0"/>
              <a:t>Long term support of SIRIUS will leverage various funding sources include DOE SSIO, DOE </a:t>
            </a:r>
            <a:r>
              <a:rPr lang="en-US" sz="2800" b="1" dirty="0" err="1" smtClean="0"/>
              <a:t>SciDAC</a:t>
            </a:r>
            <a:r>
              <a:rPr lang="en-US" sz="2800" b="1" dirty="0" smtClean="0"/>
              <a:t>, OLCF, and etc.</a:t>
            </a:r>
          </a:p>
          <a:p>
            <a:pPr marL="457200" indent="-457200">
              <a:buFont typeface="Arial"/>
              <a:buChar char="•"/>
            </a:pPr>
            <a:r>
              <a:rPr lang="en-US" sz="2800" b="1" dirty="0" smtClean="0"/>
              <a:t>SIRIUS is driven by the fact that many DOE applications generates large amounts of analysis data that need to be mapped to storage hierarchy efficiently. </a:t>
            </a:r>
          </a:p>
          <a:p>
            <a:endParaRPr lang="en-US" sz="2800" b="1" dirty="0"/>
          </a:p>
          <a:p>
            <a:r>
              <a:rPr lang="en-US" sz="2800" dirty="0" smtClean="0"/>
              <a:t> </a:t>
            </a:r>
            <a:endParaRPr lang="en-US" sz="2800" dirty="0"/>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3760239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323" y="1361695"/>
            <a:ext cx="10545520" cy="4401205"/>
          </a:xfrm>
          <a:prstGeom prst="rect">
            <a:avLst/>
          </a:prstGeom>
        </p:spPr>
        <p:txBody>
          <a:bodyPr wrap="square">
            <a:spAutoFit/>
          </a:bodyPr>
          <a:lstStyle/>
          <a:p>
            <a:pPr marL="457200" lvl="0" indent="-457200">
              <a:buFont typeface="Arial"/>
              <a:buChar char="•"/>
            </a:pPr>
            <a:r>
              <a:rPr lang="en-US" sz="2800" dirty="0" smtClean="0"/>
              <a:t>To ensure that SIRIUS will be ready for exascale software stack, we will identify and resolve major research challenges in the next 3 years, and leverage ECP as well as other future projects (e.g., </a:t>
            </a:r>
            <a:r>
              <a:rPr lang="en-US" sz="2800" dirty="0" err="1" smtClean="0"/>
              <a:t>SciDAC</a:t>
            </a:r>
            <a:r>
              <a:rPr lang="en-US" sz="2800" dirty="0" smtClean="0"/>
              <a:t>, LCF), and work closely with applications to harden the software. </a:t>
            </a:r>
          </a:p>
          <a:p>
            <a:pPr marL="457200" lvl="0" indent="-457200">
              <a:buFont typeface="Arial"/>
              <a:buChar char="•"/>
            </a:pPr>
            <a:r>
              <a:rPr lang="en-US" sz="2800" dirty="0" smtClean="0"/>
              <a:t>SIRIUS will build upon key capabilities that were/have been funded by ASCR. </a:t>
            </a:r>
          </a:p>
          <a:p>
            <a:pPr marL="914400" lvl="1" indent="-457200">
              <a:buFont typeface="Arial"/>
              <a:buChar char="•"/>
            </a:pPr>
            <a:r>
              <a:rPr lang="en-US" sz="2800" dirty="0"/>
              <a:t>I</a:t>
            </a:r>
            <a:r>
              <a:rPr lang="en-US" sz="2800" dirty="0" smtClean="0"/>
              <a:t>nclude ADIOS, </a:t>
            </a:r>
            <a:r>
              <a:rPr lang="en-US" sz="2800" dirty="0" err="1" smtClean="0"/>
              <a:t>DataSpaces</a:t>
            </a:r>
            <a:r>
              <a:rPr lang="en-US" sz="2800" dirty="0" smtClean="0"/>
              <a:t>, Sirocco and DAOS</a:t>
            </a:r>
          </a:p>
          <a:p>
            <a:pPr marL="457200" indent="-457200">
              <a:buFont typeface="Arial"/>
              <a:buChar char="•"/>
            </a:pPr>
            <a:r>
              <a:rPr lang="en-US" sz="2800" dirty="0" smtClean="0"/>
              <a:t>SIRIUS will further build upon these successes and further integration and advance data storage and analysis capabilities.</a:t>
            </a:r>
          </a:p>
        </p:txBody>
      </p:sp>
      <p:sp>
        <p:nvSpPr>
          <p:cNvPr id="3" name="Title 1"/>
          <p:cNvSpPr txBox="1">
            <a:spLocks/>
          </p:cNvSpPr>
          <p:nvPr/>
        </p:nvSpPr>
        <p:spPr>
          <a:xfrm>
            <a:off x="838200" y="118237"/>
            <a:ext cx="10515600" cy="787019"/>
          </a:xfrm>
          <a:prstGeom prst="rect">
            <a:avLst/>
          </a:prstGeom>
        </p:spPr>
        <p:txBody>
          <a:bodyPr/>
          <a:lstStyle>
            <a:lvl1pPr algn="l" defTabSz="914400" rtl="0" eaLnBrk="1" latinLnBrk="0" hangingPunct="1">
              <a:lnSpc>
                <a:spcPct val="90000"/>
              </a:lnSpc>
              <a:spcBef>
                <a:spcPct val="0"/>
              </a:spcBef>
              <a:buNone/>
              <a:defRPr sz="4800" kern="1200">
                <a:solidFill>
                  <a:srgbClr val="325AA3"/>
                </a:solidFill>
                <a:latin typeface="Cambria" panose="02040503050406030204" pitchFamily="18" charset="0"/>
                <a:ea typeface="+mj-ea"/>
                <a:cs typeface="+mj-cs"/>
              </a:defRPr>
            </a:lvl1pPr>
          </a:lstStyle>
          <a:p>
            <a:r>
              <a:rPr lang="en-US" dirty="0" smtClean="0"/>
              <a:t>Current Status</a:t>
            </a:r>
            <a:endParaRPr lang="en-US" dirty="0"/>
          </a:p>
        </p:txBody>
      </p:sp>
    </p:spTree>
    <p:extLst>
      <p:ext uri="{BB962C8B-B14F-4D97-AF65-F5344CB8AC3E}">
        <p14:creationId xmlns:p14="http://schemas.microsoft.com/office/powerpoint/2010/main" val="215196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4294967295"/>
          </p:nvPr>
        </p:nvSpPr>
        <p:spPr/>
        <p:txBody>
          <a:bodyPr>
            <a:normAutofit/>
          </a:bodyPr>
          <a:lstStyle/>
          <a:p>
            <a:r>
              <a:rPr lang="en-US" dirty="0" smtClean="0"/>
              <a:t>Sirius is attempting to redefine I/O based on key findings</a:t>
            </a:r>
          </a:p>
          <a:p>
            <a:pPr lvl="1"/>
            <a:r>
              <a:rPr lang="en-US" dirty="0" smtClean="0"/>
              <a:t>POSIX-compliant block interface does not give the system enough information to fully optimize</a:t>
            </a:r>
          </a:p>
          <a:p>
            <a:pPr lvl="1"/>
            <a:r>
              <a:rPr lang="en-US" dirty="0" smtClean="0"/>
              <a:t>Data is too big to keep in one place and current systems purge data without user intervention</a:t>
            </a:r>
          </a:p>
          <a:p>
            <a:pPr lvl="1"/>
            <a:r>
              <a:rPr lang="en-US" dirty="0" smtClean="0"/>
              <a:t>Variability is too large, and users are not in control of their data</a:t>
            </a:r>
            <a:endParaRPr lang="en-US" dirty="0"/>
          </a:p>
          <a:p>
            <a:r>
              <a:rPr lang="en-US" dirty="0" smtClean="0"/>
              <a:t>Scientific Data is not random data</a:t>
            </a:r>
          </a:p>
          <a:p>
            <a:pPr lvl="1"/>
            <a:r>
              <a:rPr lang="en-US" dirty="0" smtClean="0"/>
              <a:t>There is content to the data</a:t>
            </a:r>
          </a:p>
          <a:p>
            <a:r>
              <a:rPr lang="en-US" dirty="0" smtClean="0"/>
              <a:t>Auditing calculations to prioritize, reduce data sizes but keep the information is critical to reduce the time of understanding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872840" y="5722560"/>
              <a:ext cx="24480" cy="11880"/>
            </p14:xfrm>
          </p:contentPart>
        </mc:Choice>
        <mc:Fallback xmlns="">
          <p:pic>
            <p:nvPicPr>
              <p:cNvPr id="4" name="Ink 3"/>
              <p:cNvPicPr/>
              <p:nvPr/>
            </p:nvPicPr>
            <p:blipFill>
              <a:blip r:embed="rId3"/>
              <a:stretch>
                <a:fillRect/>
              </a:stretch>
            </p:blipFill>
            <p:spPr>
              <a:xfrm>
                <a:off x="7863480" y="5713200"/>
                <a:ext cx="43200" cy="30600"/>
              </a:xfrm>
              <a:prstGeom prst="rect">
                <a:avLst/>
              </a:prstGeom>
            </p:spPr>
          </p:pic>
        </mc:Fallback>
      </mc:AlternateContent>
    </p:spTree>
    <p:extLst>
      <p:ext uri="{BB962C8B-B14F-4D97-AF65-F5344CB8AC3E}">
        <p14:creationId xmlns:p14="http://schemas.microsoft.com/office/powerpoint/2010/main" val="4237981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1" y="0"/>
            <a:ext cx="11249890" cy="6400800"/>
          </a:xfrm>
          <a:prstGeom prst="rect">
            <a:avLst/>
          </a:prstGeom>
        </p:spPr>
      </p:pic>
      <p:sp>
        <p:nvSpPr>
          <p:cNvPr id="2" name="Title 1"/>
          <p:cNvSpPr>
            <a:spLocks noGrp="1"/>
          </p:cNvSpPr>
          <p:nvPr>
            <p:ph type="title"/>
          </p:nvPr>
        </p:nvSpPr>
        <p:spPr>
          <a:xfrm>
            <a:off x="1646238" y="177800"/>
            <a:ext cx="8899525" cy="1362242"/>
          </a:xfrm>
        </p:spPr>
        <p:txBody>
          <a:bodyPr/>
          <a:lstStyle/>
          <a:p>
            <a:r>
              <a:rPr lang="en-US" altLang="zh-CN" sz="8000" dirty="0"/>
              <a:t>Questions</a:t>
            </a:r>
            <a:endParaRPr lang="en-US" sz="8000" dirty="0">
              <a:solidFill>
                <a:schemeClr val="bg1"/>
              </a:solidFill>
            </a:endParaRPr>
          </a:p>
        </p:txBody>
      </p:sp>
    </p:spTree>
    <p:extLst>
      <p:ext uri="{BB962C8B-B14F-4D97-AF65-F5344CB8AC3E}">
        <p14:creationId xmlns:p14="http://schemas.microsoft.com/office/powerpoint/2010/main" val="4132098519"/>
      </p:ext>
    </p:extLst>
  </p:cSld>
  <p:clrMapOvr>
    <a:masterClrMapping/>
  </p:clrMapOvr>
  <mc:AlternateContent xmlns:mc="http://schemas.openxmlformats.org/markup-compatibility/2006" xmlns:p14="http://schemas.microsoft.com/office/powerpoint/2010/main">
    <mc:Choice Requires="p14">
      <p:transition spd="slow" p14:dur="2000" advTm="558"/>
    </mc:Choice>
    <mc:Fallback xmlns="">
      <p:transition spd="slow" advTm="5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582677" y="1049410"/>
            <a:ext cx="4999723" cy="3217789"/>
          </a:xfrm>
          <a:prstGeom prst="rect">
            <a:avLst/>
          </a:prstGeom>
        </p:spPr>
      </p:pic>
      <p:sp>
        <p:nvSpPr>
          <p:cNvPr id="2" name="Title 1"/>
          <p:cNvSpPr>
            <a:spLocks noGrp="1"/>
          </p:cNvSpPr>
          <p:nvPr>
            <p:ph type="title"/>
          </p:nvPr>
        </p:nvSpPr>
        <p:spPr>
          <a:xfrm>
            <a:off x="838200" y="118237"/>
            <a:ext cx="10744200" cy="787019"/>
          </a:xfrm>
        </p:spPr>
        <p:txBody>
          <a:bodyPr>
            <a:normAutofit fontScale="90000"/>
          </a:bodyPr>
          <a:lstStyle/>
          <a:p>
            <a:r>
              <a:rPr lang="en-US" b="1" dirty="0" smtClean="0"/>
              <a:t>Where Do We Spend Our Time in Science?</a:t>
            </a:r>
            <a:endParaRPr lang="en-US" b="1" dirty="0"/>
          </a:p>
        </p:txBody>
      </p:sp>
      <p:sp>
        <p:nvSpPr>
          <p:cNvPr id="3" name="Content Placeholder 2"/>
          <p:cNvSpPr>
            <a:spLocks noGrp="1"/>
          </p:cNvSpPr>
          <p:nvPr>
            <p:ph idx="4294967295"/>
          </p:nvPr>
        </p:nvSpPr>
        <p:spPr>
          <a:xfrm>
            <a:off x="838200" y="1179576"/>
            <a:ext cx="10515600" cy="5032760"/>
          </a:xfrm>
        </p:spPr>
        <p:txBody>
          <a:bodyPr>
            <a:normAutofit/>
          </a:bodyPr>
          <a:lstStyle/>
          <a:p>
            <a:pPr marL="338138" indent="-338138"/>
            <a:r>
              <a:rPr lang="en-US" dirty="0">
                <a:cs typeface="Calibri"/>
              </a:rPr>
              <a:t>Goals</a:t>
            </a:r>
            <a:endParaRPr lang="en-US" sz="2000" dirty="0">
              <a:cs typeface="Calibri"/>
            </a:endParaRPr>
          </a:p>
          <a:p>
            <a:pPr lvl="1"/>
            <a:r>
              <a:rPr lang="en-US" dirty="0" smtClean="0">
                <a:cs typeface="Calibri"/>
              </a:rPr>
              <a:t>Make </a:t>
            </a:r>
            <a:r>
              <a:rPr lang="en-US" dirty="0">
                <a:cs typeface="Calibri"/>
              </a:rPr>
              <a:t>the process </a:t>
            </a:r>
            <a:r>
              <a:rPr lang="en-US" b="1" dirty="0">
                <a:solidFill>
                  <a:srgbClr val="FF0000"/>
                </a:solidFill>
                <a:cs typeface="Calibri"/>
              </a:rPr>
              <a:t>predictable</a:t>
            </a:r>
          </a:p>
          <a:p>
            <a:pPr lvl="1"/>
            <a:r>
              <a:rPr lang="en-US" dirty="0">
                <a:cs typeface="Calibri"/>
              </a:rPr>
              <a:t>Make the process </a:t>
            </a:r>
            <a:r>
              <a:rPr lang="en-US" b="1" dirty="0">
                <a:solidFill>
                  <a:srgbClr val="FF0000"/>
                </a:solidFill>
                <a:cs typeface="Calibri"/>
              </a:rPr>
              <a:t>adaptable</a:t>
            </a:r>
          </a:p>
          <a:p>
            <a:pPr lvl="1"/>
            <a:r>
              <a:rPr lang="en-US" dirty="0">
                <a:cs typeface="Calibri"/>
              </a:rPr>
              <a:t>Make the process </a:t>
            </a:r>
            <a:r>
              <a:rPr lang="en-US" b="1" dirty="0">
                <a:solidFill>
                  <a:srgbClr val="FF0000"/>
                </a:solidFill>
                <a:cs typeface="Calibri"/>
              </a:rPr>
              <a:t>scalable</a:t>
            </a:r>
            <a:r>
              <a:rPr lang="en-US" dirty="0">
                <a:solidFill>
                  <a:srgbClr val="FF0000"/>
                </a:solidFill>
                <a:cs typeface="Calibri"/>
              </a:rPr>
              <a:t> </a:t>
            </a:r>
            <a:endParaRPr lang="en-US" dirty="0" smtClean="0">
              <a:solidFill>
                <a:srgbClr val="FF0000"/>
              </a:solidFill>
              <a:cs typeface="Calibri"/>
            </a:endParaRPr>
          </a:p>
          <a:p>
            <a:pPr lvl="1"/>
            <a:r>
              <a:rPr lang="en-US" dirty="0" smtClean="0">
                <a:cs typeface="Calibri"/>
              </a:rPr>
              <a:t>Make </a:t>
            </a:r>
            <a:r>
              <a:rPr lang="en-US" dirty="0">
                <a:cs typeface="Calibri"/>
              </a:rPr>
              <a:t>the software </a:t>
            </a:r>
            <a:r>
              <a:rPr lang="en-US" b="1" dirty="0" smtClean="0">
                <a:solidFill>
                  <a:srgbClr val="FF0000"/>
                </a:solidFill>
                <a:cs typeface="Calibri"/>
              </a:rPr>
              <a:t>easy-to-use</a:t>
            </a:r>
          </a:p>
          <a:p>
            <a:r>
              <a:rPr lang="en-US" dirty="0" smtClean="0">
                <a:solidFill>
                  <a:srgbClr val="325AA3"/>
                </a:solidFill>
                <a:cs typeface="Calibri"/>
              </a:rPr>
              <a:t>Observation</a:t>
            </a:r>
          </a:p>
          <a:p>
            <a:pPr lvl="1"/>
            <a:r>
              <a:rPr lang="en-US" dirty="0" smtClean="0">
                <a:cs typeface="Calibri"/>
              </a:rPr>
              <a:t>Too much time is spent in</a:t>
            </a:r>
            <a:br>
              <a:rPr lang="en-US" dirty="0" smtClean="0">
                <a:cs typeface="Calibri"/>
              </a:rPr>
            </a:br>
            <a:r>
              <a:rPr lang="en-US" dirty="0" smtClean="0">
                <a:cs typeface="Calibri"/>
              </a:rPr>
              <a:t>managing</a:t>
            </a:r>
            <a:r>
              <a:rPr lang="en-US" dirty="0" smtClean="0">
                <a:cs typeface="Calibri"/>
              </a:rPr>
              <a:t>, moving, storing,</a:t>
            </a:r>
            <a:br>
              <a:rPr lang="en-US" dirty="0" smtClean="0">
                <a:cs typeface="Calibri"/>
              </a:rPr>
            </a:br>
            <a:r>
              <a:rPr lang="en-US" dirty="0" smtClean="0">
                <a:cs typeface="Calibri"/>
              </a:rPr>
              <a:t>retrieving , and turning</a:t>
            </a:r>
            <a:br>
              <a:rPr lang="en-US" dirty="0" smtClean="0">
                <a:cs typeface="Calibri"/>
              </a:rPr>
            </a:br>
            <a:r>
              <a:rPr lang="en-US" dirty="0" smtClean="0">
                <a:cs typeface="Calibri"/>
              </a:rPr>
              <a:t>the science data into </a:t>
            </a:r>
            <a:br>
              <a:rPr lang="en-US" dirty="0" smtClean="0">
                <a:cs typeface="Calibri"/>
              </a:rPr>
            </a:br>
            <a:r>
              <a:rPr lang="en-US" b="1" dirty="0" smtClean="0">
                <a:solidFill>
                  <a:srgbClr val="FF0000"/>
                </a:solidFill>
                <a:cs typeface="Calibri"/>
              </a:rPr>
              <a:t>knowledge</a:t>
            </a:r>
          </a:p>
          <a:p>
            <a:pPr lvl="1"/>
            <a:endParaRPr lang="en-US" b="1" dirty="0">
              <a:cs typeface="Calibri"/>
            </a:endParaRPr>
          </a:p>
        </p:txBody>
      </p:sp>
    </p:spTree>
    <p:extLst>
      <p:ext uri="{BB962C8B-B14F-4D97-AF65-F5344CB8AC3E}">
        <p14:creationId xmlns:p14="http://schemas.microsoft.com/office/powerpoint/2010/main" val="1732539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SIRIUS Story</a:t>
            </a:r>
            <a:endParaRPr lang="en-US" dirty="0"/>
          </a:p>
        </p:txBody>
      </p:sp>
      <p:sp>
        <p:nvSpPr>
          <p:cNvPr id="3" name="Content Placeholder 2"/>
          <p:cNvSpPr>
            <a:spLocks noGrp="1"/>
          </p:cNvSpPr>
          <p:nvPr>
            <p:ph idx="4294967295"/>
          </p:nvPr>
        </p:nvSpPr>
        <p:spPr>
          <a:xfrm>
            <a:off x="838200" y="1261872"/>
            <a:ext cx="10826610" cy="4915091"/>
          </a:xfrm>
        </p:spPr>
        <p:txBody>
          <a:bodyPr>
            <a:normAutofit fontScale="85000" lnSpcReduction="20000"/>
          </a:bodyPr>
          <a:lstStyle/>
          <a:p>
            <a:r>
              <a:rPr lang="en-US" dirty="0" smtClean="0"/>
              <a:t>Exascale Apps will generate too much data</a:t>
            </a:r>
          </a:p>
          <a:p>
            <a:pPr lvl="1"/>
            <a:r>
              <a:rPr lang="en-US" dirty="0" smtClean="0"/>
              <a:t>Data needs to be prioritized by the users generating the data</a:t>
            </a:r>
          </a:p>
          <a:p>
            <a:pPr lvl="1"/>
            <a:r>
              <a:rPr lang="en-US" dirty="0" smtClean="0"/>
              <a:t>Data needs to be prioritized by the users reading the data</a:t>
            </a:r>
          </a:p>
          <a:p>
            <a:pPr lvl="1"/>
            <a:r>
              <a:rPr lang="en-US" dirty="0" smtClean="0"/>
              <a:t>Data needs to be reduced, re-organized, from large volumes into different buckets of importance and help describe how long the data will need to be maintained: </a:t>
            </a:r>
            <a:r>
              <a:rPr lang="en-US" dirty="0" smtClean="0">
                <a:solidFill>
                  <a:srgbClr val="C00000"/>
                </a:solidFill>
              </a:rPr>
              <a:t>data refactoring</a:t>
            </a:r>
          </a:p>
          <a:p>
            <a:r>
              <a:rPr lang="en-US" dirty="0" smtClean="0"/>
              <a:t>Storage </a:t>
            </a:r>
            <a:r>
              <a:rPr lang="en-US" dirty="0" smtClean="0"/>
              <a:t>systems may not have the capacity or performance to sustain large datasets in the future</a:t>
            </a:r>
          </a:p>
          <a:p>
            <a:r>
              <a:rPr lang="en-US" dirty="0" smtClean="0"/>
              <a:t>The management of data in the multi-tier Storage systems used throughout the data lifecycle will continue to become difficult to </a:t>
            </a:r>
            <a:r>
              <a:rPr lang="en-US" dirty="0" smtClean="0"/>
              <a:t>manage</a:t>
            </a:r>
          </a:p>
          <a:p>
            <a:pPr marL="228600" lvl="1">
              <a:spcBef>
                <a:spcPts val="1000"/>
              </a:spcBef>
            </a:pPr>
            <a:r>
              <a:rPr lang="en-US" sz="2800" dirty="0" smtClean="0"/>
              <a:t>Data access times need to be described by the user and negotiated with the storage system for </a:t>
            </a:r>
            <a:r>
              <a:rPr lang="en-US" sz="2800" dirty="0">
                <a:solidFill>
                  <a:srgbClr val="FF0000"/>
                </a:solidFill>
              </a:rPr>
              <a:t>predictable storage </a:t>
            </a:r>
            <a:r>
              <a:rPr lang="en-US" sz="2800" dirty="0" smtClean="0">
                <a:solidFill>
                  <a:srgbClr val="FF0000"/>
                </a:solidFill>
              </a:rPr>
              <a:t>performance</a:t>
            </a:r>
            <a:endParaRPr lang="en-US" dirty="0" smtClean="0"/>
          </a:p>
          <a:p>
            <a:r>
              <a:rPr lang="en-US" dirty="0" smtClean="0"/>
              <a:t>Challenges</a:t>
            </a:r>
            <a:r>
              <a:rPr lang="en-US" dirty="0" smtClean="0"/>
              <a:t>:</a:t>
            </a:r>
          </a:p>
          <a:p>
            <a:pPr lvl="1"/>
            <a:r>
              <a:rPr lang="en-US" sz="2600" dirty="0" smtClean="0"/>
              <a:t>How can the middleware and storage system understand refactored data? </a:t>
            </a:r>
            <a:endParaRPr lang="en-US" sz="2600" dirty="0" smtClean="0">
              <a:solidFill>
                <a:srgbClr val="FF0000"/>
              </a:solidFill>
            </a:endParaRPr>
          </a:p>
          <a:p>
            <a:pPr lvl="1"/>
            <a:r>
              <a:rPr lang="en-US" sz="2600" dirty="0" smtClean="0"/>
              <a:t>How to build scalable </a:t>
            </a:r>
            <a:r>
              <a:rPr lang="en-US" sz="2600" dirty="0" smtClean="0">
                <a:solidFill>
                  <a:srgbClr val="FF0000"/>
                </a:solidFill>
              </a:rPr>
              <a:t>metadata searching </a:t>
            </a:r>
            <a:r>
              <a:rPr lang="en-US" sz="2600" dirty="0" smtClean="0">
                <a:solidFill>
                  <a:srgbClr val="000000"/>
                </a:solidFill>
              </a:rPr>
              <a:t>to find refactored </a:t>
            </a:r>
            <a:r>
              <a:rPr lang="en-US" sz="2600" dirty="0" smtClean="0">
                <a:solidFill>
                  <a:srgbClr val="000000"/>
                </a:solidFill>
              </a:rPr>
              <a:t>data across all of the tiers</a:t>
            </a:r>
            <a:endParaRPr lang="en-US" sz="2600" dirty="0" smtClean="0">
              <a:solidFill>
                <a:srgbClr val="FF0000"/>
              </a:solidFill>
            </a:endParaRPr>
          </a:p>
          <a:p>
            <a:pPr lvl="1"/>
            <a:r>
              <a:rPr lang="en-US" sz="2600" dirty="0" smtClean="0"/>
              <a:t>The interplay between data </a:t>
            </a:r>
            <a:r>
              <a:rPr lang="en-US" sz="2600" dirty="0" smtClean="0"/>
              <a:t>refactoring, data re-generation, and data access times</a:t>
            </a:r>
            <a:endParaRPr lang="en-US" dirty="0"/>
          </a:p>
        </p:txBody>
      </p:sp>
    </p:spTree>
    <p:extLst>
      <p:ext uri="{BB962C8B-B14F-4D97-AF65-F5344CB8AC3E}">
        <p14:creationId xmlns:p14="http://schemas.microsoft.com/office/powerpoint/2010/main" val="1115650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Next </a:t>
            </a:r>
            <a:r>
              <a:rPr lang="en-US" smtClean="0"/>
              <a:t>Generation DOE computing</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805932"/>
            <a:ext cx="11181841" cy="5489026"/>
          </a:xfrm>
          <a:prstGeom prst="rect">
            <a:avLst/>
          </a:prstGeom>
        </p:spPr>
      </p:pic>
      <p:sp>
        <p:nvSpPr>
          <p:cNvPr id="5" name="Rectangle 4"/>
          <p:cNvSpPr/>
          <p:nvPr/>
        </p:nvSpPr>
        <p:spPr>
          <a:xfrm>
            <a:off x="533400" y="1662545"/>
            <a:ext cx="11090564" cy="16417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572000"/>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400" y="5713067"/>
            <a:ext cx="11090564" cy="5818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79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39412" y="2606352"/>
            <a:ext cx="8134705" cy="3781998"/>
          </a:xfrm>
          <a:prstGeom prst="rect">
            <a:avLst/>
          </a:prstGeom>
        </p:spPr>
      </p:pic>
      <p:sp>
        <p:nvSpPr>
          <p:cNvPr id="2" name="Title 1"/>
          <p:cNvSpPr>
            <a:spLocks noGrp="1"/>
          </p:cNvSpPr>
          <p:nvPr>
            <p:ph type="title"/>
          </p:nvPr>
        </p:nvSpPr>
        <p:spPr/>
        <p:txBody>
          <a:bodyPr/>
          <a:lstStyle/>
          <a:p>
            <a:r>
              <a:rPr lang="en-US" dirty="0" smtClean="0"/>
              <a:t>Abstractions across File System to DB</a:t>
            </a:r>
            <a:endParaRPr lang="en-US" dirty="0"/>
          </a:p>
        </p:txBody>
      </p:sp>
      <p:sp>
        <p:nvSpPr>
          <p:cNvPr id="9" name="TextBox 8"/>
          <p:cNvSpPr txBox="1"/>
          <p:nvPr/>
        </p:nvSpPr>
        <p:spPr>
          <a:xfrm>
            <a:off x="9547982" y="3852661"/>
            <a:ext cx="1145314" cy="646331"/>
          </a:xfrm>
          <a:prstGeom prst="rect">
            <a:avLst/>
          </a:prstGeom>
          <a:noFill/>
        </p:spPr>
        <p:txBody>
          <a:bodyPr wrap="none" rtlCol="0">
            <a:spAutoFit/>
          </a:bodyPr>
          <a:lstStyle/>
          <a:p>
            <a:r>
              <a:rPr lang="en-US" dirty="0" smtClean="0"/>
              <a:t>Typical DB</a:t>
            </a:r>
            <a:br>
              <a:rPr lang="en-US" dirty="0" smtClean="0"/>
            </a:br>
            <a:r>
              <a:rPr lang="en-US" dirty="0" smtClean="0"/>
              <a:t>workload</a:t>
            </a:r>
            <a:endParaRPr lang="en-US" dirty="0"/>
          </a:p>
        </p:txBody>
      </p:sp>
      <p:sp>
        <p:nvSpPr>
          <p:cNvPr id="10" name="TextBox 9"/>
          <p:cNvSpPr txBox="1"/>
          <p:nvPr/>
        </p:nvSpPr>
        <p:spPr>
          <a:xfrm>
            <a:off x="5145244" y="3852661"/>
            <a:ext cx="1102033" cy="646331"/>
          </a:xfrm>
          <a:prstGeom prst="rect">
            <a:avLst/>
          </a:prstGeom>
          <a:noFill/>
        </p:spPr>
        <p:txBody>
          <a:bodyPr wrap="none" rtlCol="0">
            <a:spAutoFit/>
          </a:bodyPr>
          <a:lstStyle/>
          <a:p>
            <a:r>
              <a:rPr lang="en-US" dirty="0" smtClean="0"/>
              <a:t>Typical FS</a:t>
            </a:r>
            <a:br>
              <a:rPr lang="en-US" dirty="0" smtClean="0"/>
            </a:br>
            <a:r>
              <a:rPr lang="en-US" dirty="0" smtClean="0"/>
              <a:t>workload</a:t>
            </a:r>
            <a:endParaRPr lang="en-US" dirty="0"/>
          </a:p>
        </p:txBody>
      </p:sp>
      <p:sp>
        <p:nvSpPr>
          <p:cNvPr id="11" name="Rectangle 10"/>
          <p:cNvSpPr/>
          <p:nvPr/>
        </p:nvSpPr>
        <p:spPr>
          <a:xfrm>
            <a:off x="8613365" y="4104616"/>
            <a:ext cx="859004" cy="457524"/>
          </a:xfrm>
          <a:prstGeom prst="rect">
            <a:avLst/>
          </a:prstGeom>
          <a:solidFill>
            <a:srgbClr val="B8BD73">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042867" y="5554815"/>
            <a:ext cx="1342227" cy="923330"/>
          </a:xfrm>
          <a:prstGeom prst="rect">
            <a:avLst/>
          </a:prstGeom>
          <a:noFill/>
        </p:spPr>
        <p:txBody>
          <a:bodyPr wrap="none" rtlCol="0">
            <a:spAutoFit/>
          </a:bodyPr>
          <a:lstStyle/>
          <a:p>
            <a:r>
              <a:rPr lang="en-US" dirty="0" smtClean="0"/>
              <a:t>Data is</a:t>
            </a:r>
          </a:p>
          <a:p>
            <a:r>
              <a:rPr lang="en-US" dirty="0" smtClean="0"/>
              <a:t>re-used</a:t>
            </a:r>
            <a:br>
              <a:rPr lang="en-US" dirty="0" smtClean="0"/>
            </a:br>
            <a:r>
              <a:rPr lang="en-US" dirty="0" smtClean="0"/>
              <a:t>re-purposed</a:t>
            </a:r>
            <a:endParaRPr lang="en-US" dirty="0"/>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81606" y="788588"/>
            <a:ext cx="4292170" cy="2203428"/>
          </a:xfrm>
          <a:prstGeom prst="rect">
            <a:avLst/>
          </a:prstGeom>
        </p:spPr>
      </p:pic>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039081" y="926774"/>
            <a:ext cx="927060" cy="1074127"/>
          </a:xfrm>
          <a:prstGeom prst="rect">
            <a:avLst/>
          </a:prstGeom>
        </p:spPr>
      </p:pic>
      <p:sp>
        <p:nvSpPr>
          <p:cNvPr id="19" name="TextBox 18"/>
          <p:cNvSpPr txBox="1"/>
          <p:nvPr/>
        </p:nvSpPr>
        <p:spPr>
          <a:xfrm rot="1143013">
            <a:off x="5242924" y="3188446"/>
            <a:ext cx="1293175" cy="461665"/>
          </a:xfrm>
          <a:prstGeom prst="rect">
            <a:avLst/>
          </a:prstGeom>
          <a:noFill/>
        </p:spPr>
        <p:txBody>
          <a:bodyPr wrap="none" rtlCol="0">
            <a:spAutoFit/>
          </a:bodyPr>
          <a:lstStyle/>
          <a:p>
            <a:r>
              <a:rPr lang="en-US" sz="2400" dirty="0" smtClean="0"/>
              <a:t>Data size</a:t>
            </a:r>
            <a:endParaRPr lang="en-US" sz="2400" dirty="0"/>
          </a:p>
        </p:txBody>
      </p:sp>
      <p:sp>
        <p:nvSpPr>
          <p:cNvPr id="20" name="TextBox 19"/>
          <p:cNvSpPr txBox="1"/>
          <p:nvPr/>
        </p:nvSpPr>
        <p:spPr>
          <a:xfrm rot="20956227">
            <a:off x="4519464" y="4887600"/>
            <a:ext cx="2988254" cy="461665"/>
          </a:xfrm>
          <a:prstGeom prst="rect">
            <a:avLst/>
          </a:prstGeom>
          <a:noFill/>
        </p:spPr>
        <p:txBody>
          <a:bodyPr wrap="none" rtlCol="0">
            <a:spAutoFit/>
          </a:bodyPr>
          <a:lstStyle/>
          <a:p>
            <a:r>
              <a:rPr lang="en-US" sz="2400" dirty="0" smtClean="0"/>
              <a:t>Data Read/Write Ratio</a:t>
            </a:r>
          </a:p>
        </p:txBody>
      </p:sp>
    </p:spTree>
    <p:extLst>
      <p:ext uri="{BB962C8B-B14F-4D97-AF65-F5344CB8AC3E}">
        <p14:creationId xmlns:p14="http://schemas.microsoft.com/office/powerpoint/2010/main" val="2215172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a:t>
            </a:r>
            <a:endParaRPr lang="en-US" dirty="0"/>
          </a:p>
        </p:txBody>
      </p:sp>
      <p:sp>
        <p:nvSpPr>
          <p:cNvPr id="3" name="Content Placeholder 2"/>
          <p:cNvSpPr>
            <a:spLocks noGrp="1"/>
          </p:cNvSpPr>
          <p:nvPr>
            <p:ph idx="4294967295"/>
          </p:nvPr>
        </p:nvSpPr>
        <p:spPr/>
        <p:txBody>
          <a:bodyPr>
            <a:normAutofit/>
          </a:bodyPr>
          <a:lstStyle/>
          <a:p>
            <a:r>
              <a:rPr lang="en-US" b="1" dirty="0">
                <a:solidFill>
                  <a:srgbClr val="C00000"/>
                </a:solidFill>
              </a:rPr>
              <a:t>Principle 1</a:t>
            </a:r>
            <a:r>
              <a:rPr lang="en-US" dirty="0"/>
              <a:t>: A knowledge-centric system design that allows user knowledge to define data </a:t>
            </a:r>
            <a:r>
              <a:rPr lang="en-US" dirty="0" smtClean="0"/>
              <a:t>policies</a:t>
            </a:r>
          </a:p>
          <a:p>
            <a:pPr lvl="1"/>
            <a:r>
              <a:rPr lang="en-US" dirty="0" smtClean="0"/>
              <a:t>Today SSIO </a:t>
            </a:r>
            <a:r>
              <a:rPr lang="en-US" dirty="0"/>
              <a:t>layers are written in a stove-pipe fashion, and quite often do not allow optimizations to take </a:t>
            </a:r>
            <a:r>
              <a:rPr lang="en-US" dirty="0" smtClean="0"/>
              <a:t>place</a:t>
            </a:r>
            <a:endParaRPr lang="en-US" dirty="0"/>
          </a:p>
          <a:p>
            <a:pPr lvl="1"/>
            <a:r>
              <a:rPr lang="en-US" dirty="0"/>
              <a:t>R</a:t>
            </a:r>
            <a:r>
              <a:rPr lang="en-US" dirty="0" smtClean="0"/>
              <a:t>e-design </a:t>
            </a:r>
            <a:r>
              <a:rPr lang="en-US" dirty="0"/>
              <a:t>the layers in a highly integrated fashion where users </a:t>
            </a:r>
            <a:r>
              <a:rPr lang="en-US" dirty="0" smtClean="0"/>
              <a:t>place </a:t>
            </a:r>
            <a:r>
              <a:rPr lang="en-US" dirty="0"/>
              <a:t>their intentions </a:t>
            </a:r>
            <a:r>
              <a:rPr lang="en-US" dirty="0" smtClean="0"/>
              <a:t>into the </a:t>
            </a:r>
            <a:r>
              <a:rPr lang="en-US" dirty="0"/>
              <a:t>system and actions will statically and dynamically take place to optimize for </a:t>
            </a:r>
            <a:r>
              <a:rPr lang="en-US" dirty="0" smtClean="0"/>
              <a:t>the </a:t>
            </a:r>
            <a:r>
              <a:rPr lang="en-US" dirty="0"/>
              <a:t>system </a:t>
            </a:r>
            <a:r>
              <a:rPr lang="en-US" dirty="0" smtClean="0"/>
              <a:t>and for individual requests</a:t>
            </a:r>
            <a:endParaRPr lang="en-US" dirty="0"/>
          </a:p>
          <a:p>
            <a:r>
              <a:rPr lang="en-US" b="1" dirty="0">
                <a:solidFill>
                  <a:srgbClr val="C00000"/>
                </a:solidFill>
              </a:rPr>
              <a:t>Principle 2:</a:t>
            </a:r>
            <a:r>
              <a:rPr lang="en-US" dirty="0"/>
              <a:t> Predictable performance and quality of data in the SSIO layers </a:t>
            </a:r>
            <a:r>
              <a:rPr lang="en-US" dirty="0" smtClean="0"/>
              <a:t>need </a:t>
            </a:r>
            <a:r>
              <a:rPr lang="en-US" dirty="0"/>
              <a:t>to be established </a:t>
            </a:r>
            <a:r>
              <a:rPr lang="en-US" dirty="0" smtClean="0"/>
              <a:t>so science </a:t>
            </a:r>
            <a:r>
              <a:rPr lang="en-US" dirty="0"/>
              <a:t>can be done on the exascale systems in a more </a:t>
            </a:r>
            <a:r>
              <a:rPr lang="en-US" dirty="0" smtClean="0"/>
              <a:t>efficient manner</a:t>
            </a:r>
          </a:p>
          <a:p>
            <a:pPr lvl="1"/>
            <a:r>
              <a:rPr lang="en-US" dirty="0" smtClean="0"/>
              <a:t>Without </a:t>
            </a:r>
            <a:r>
              <a:rPr lang="en-US" dirty="0"/>
              <a:t>predictable </a:t>
            </a:r>
            <a:r>
              <a:rPr lang="en-US" dirty="0" smtClean="0"/>
              <a:t>performance, not </a:t>
            </a:r>
            <a:r>
              <a:rPr lang="en-US" dirty="0"/>
              <a:t>only can the runs be slowed down because of </a:t>
            </a:r>
            <a:r>
              <a:rPr lang="en-US" dirty="0" smtClean="0"/>
              <a:t>contentions on shared resources, but </a:t>
            </a:r>
            <a:r>
              <a:rPr lang="en-US" dirty="0"/>
              <a:t>also it </a:t>
            </a:r>
            <a:r>
              <a:rPr lang="en-US" dirty="0" smtClean="0"/>
              <a:t>affects key science decisions</a:t>
            </a:r>
            <a:endParaRPr lang="en-US" dirty="0"/>
          </a:p>
        </p:txBody>
      </p:sp>
    </p:spTree>
    <p:extLst>
      <p:ext uri="{BB962C8B-B14F-4D97-AF65-F5344CB8AC3E}">
        <p14:creationId xmlns:p14="http://schemas.microsoft.com/office/powerpoint/2010/main" val="419218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838200" y="1261872"/>
            <a:ext cx="10515600" cy="4915091"/>
          </a:xfrm>
        </p:spPr>
        <p:txBody>
          <a:bodyPr>
            <a:normAutofit/>
          </a:bodyPr>
          <a:lstStyle/>
          <a:p>
            <a:r>
              <a:rPr lang="en-US" dirty="0" smtClean="0">
                <a:solidFill>
                  <a:schemeClr val="accent1">
                    <a:lumMod val="40000"/>
                    <a:lumOff val="60000"/>
                  </a:schemeClr>
                </a:solidFill>
              </a:rPr>
              <a:t>Motivation</a:t>
            </a:r>
          </a:p>
          <a:p>
            <a:r>
              <a:rPr lang="en-US" dirty="0" smtClean="0"/>
              <a:t>SIRIUS Building Blocks</a:t>
            </a:r>
          </a:p>
          <a:p>
            <a:r>
              <a:rPr lang="en-US" dirty="0">
                <a:solidFill>
                  <a:srgbClr val="BDD7EE"/>
                </a:solidFill>
              </a:rPr>
              <a:t>Data </a:t>
            </a:r>
            <a:r>
              <a:rPr lang="en-US" dirty="0" smtClean="0">
                <a:solidFill>
                  <a:srgbClr val="BDD7EE"/>
                </a:solidFill>
              </a:rPr>
              <a:t>Refactoring</a:t>
            </a:r>
          </a:p>
          <a:p>
            <a:r>
              <a:rPr lang="en-US" dirty="0" smtClean="0">
                <a:solidFill>
                  <a:schemeClr val="accent1">
                    <a:lumMod val="40000"/>
                    <a:lumOff val="60000"/>
                  </a:schemeClr>
                </a:solidFill>
              </a:rPr>
              <a:t>Auditing</a:t>
            </a:r>
          </a:p>
          <a:p>
            <a:r>
              <a:rPr lang="en-US" dirty="0">
                <a:solidFill>
                  <a:schemeClr val="accent1">
                    <a:lumMod val="40000"/>
                    <a:lumOff val="60000"/>
                  </a:schemeClr>
                </a:solidFill>
              </a:rPr>
              <a:t>Data </a:t>
            </a:r>
            <a:r>
              <a:rPr lang="en-US" dirty="0" smtClean="0">
                <a:solidFill>
                  <a:schemeClr val="accent1">
                    <a:lumMod val="40000"/>
                    <a:lumOff val="60000"/>
                  </a:schemeClr>
                </a:solidFill>
              </a:rPr>
              <a:t>Description</a:t>
            </a:r>
          </a:p>
          <a:p>
            <a:r>
              <a:rPr lang="en-US" dirty="0" smtClean="0">
                <a:solidFill>
                  <a:schemeClr val="accent1">
                    <a:lumMod val="40000"/>
                    <a:lumOff val="60000"/>
                  </a:schemeClr>
                </a:solidFill>
              </a:rPr>
              <a:t>Metadata Searching</a:t>
            </a:r>
          </a:p>
          <a:p>
            <a:r>
              <a:rPr lang="en-US" dirty="0">
                <a:solidFill>
                  <a:schemeClr val="accent1">
                    <a:lumMod val="40000"/>
                    <a:lumOff val="60000"/>
                  </a:schemeClr>
                </a:solidFill>
              </a:rPr>
              <a:t>Fuzzy P</a:t>
            </a:r>
            <a:r>
              <a:rPr lang="en-US" dirty="0" smtClean="0">
                <a:solidFill>
                  <a:schemeClr val="accent1">
                    <a:lumMod val="40000"/>
                    <a:lumOff val="60000"/>
                  </a:schemeClr>
                </a:solidFill>
              </a:rPr>
              <a:t>redictable Performance</a:t>
            </a:r>
          </a:p>
          <a:p>
            <a:endParaRPr lang="en-US" dirty="0" smtClean="0"/>
          </a:p>
          <a:p>
            <a:endParaRPr lang="en-US" dirty="0"/>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220408" y="0"/>
            <a:ext cx="5486400" cy="3657600"/>
          </a:xfrm>
          <a:prstGeom prst="rect">
            <a:avLst/>
          </a:prstGeom>
        </p:spPr>
      </p:pic>
    </p:spTree>
    <p:extLst>
      <p:ext uri="{BB962C8B-B14F-4D97-AF65-F5344CB8AC3E}">
        <p14:creationId xmlns:p14="http://schemas.microsoft.com/office/powerpoint/2010/main" val="529153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11957</TotalTime>
  <Words>2228</Words>
  <Application>Microsoft Office PowerPoint</Application>
  <PresentationFormat>Widescreen</PresentationFormat>
  <Paragraphs>352</Paragraphs>
  <Slides>35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ＭＳ Ｐゴシック</vt:lpstr>
      <vt:lpstr>宋体</vt:lpstr>
      <vt:lpstr>Arial</vt:lpstr>
      <vt:lpstr>Broadway</vt:lpstr>
      <vt:lpstr>Calibri</vt:lpstr>
      <vt:lpstr>Cambria</vt:lpstr>
      <vt:lpstr>Cambria Math</vt:lpstr>
      <vt:lpstr>Courier New</vt:lpstr>
      <vt:lpstr>Wingdings</vt:lpstr>
      <vt:lpstr>Office Theme</vt:lpstr>
      <vt:lpstr>SCIENCE-DRIVEN DATA MANAGEMENT FOR MULTI-TIERED STORAGE February 17, 2016 ECP</vt:lpstr>
      <vt:lpstr>NOTES</vt:lpstr>
      <vt:lpstr>Outline</vt:lpstr>
      <vt:lpstr>Where Do We Spend Our Time in Science?</vt:lpstr>
      <vt:lpstr>SIRIUS Story</vt:lpstr>
      <vt:lpstr>Next Generation DOE computing</vt:lpstr>
      <vt:lpstr>Abstractions across File System to DB</vt:lpstr>
      <vt:lpstr>Principles</vt:lpstr>
      <vt:lpstr>Outline</vt:lpstr>
      <vt:lpstr>ADIOS – A critical library for DOE apps</vt:lpstr>
      <vt:lpstr>DataSpaces to explore multi-tier memory/storage hierarchies</vt:lpstr>
      <vt:lpstr>Object Storage</vt:lpstr>
      <vt:lpstr>Outline</vt:lpstr>
      <vt:lpstr>Data Refactoring</vt:lpstr>
      <vt:lpstr>Data Utility</vt:lpstr>
      <vt:lpstr>Data Refactoring and Utility Functions</vt:lpstr>
      <vt:lpstr>Utility-driven Data Placement</vt:lpstr>
      <vt:lpstr>Outline</vt:lpstr>
      <vt:lpstr>New techniques for “Data Intensive Science”</vt:lpstr>
      <vt:lpstr>Current practices of today</vt:lpstr>
      <vt:lpstr>Compression with an interpolation auditor</vt:lpstr>
      <vt:lpstr>Other types of auditors</vt:lpstr>
      <vt:lpstr>Outline</vt:lpstr>
      <vt:lpstr>Data Descriptions</vt:lpstr>
      <vt:lpstr>We are building new APIs into ADIOS</vt:lpstr>
      <vt:lpstr>Outline</vt:lpstr>
      <vt:lpstr>Challenges in metadata searching</vt:lpstr>
      <vt:lpstr>Outline</vt:lpstr>
      <vt:lpstr>Current day end-to-end path</vt:lpstr>
      <vt:lpstr>Autonomic Runtime Optimization</vt:lpstr>
      <vt:lpstr>Challenges</vt:lpstr>
      <vt:lpstr>PowerPoint Presentation</vt:lpstr>
      <vt:lpstr>PowerPoint Presentation</vt:lpstr>
      <vt:lpstr>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Klasky, Scott A.</dc:creator>
  <cp:lastModifiedBy>Klasky, Scott A.</cp:lastModifiedBy>
  <cp:revision>288</cp:revision>
  <dcterms:created xsi:type="dcterms:W3CDTF">2015-09-28T14:49:49Z</dcterms:created>
  <dcterms:modified xsi:type="dcterms:W3CDTF">2016-02-09T16:44:05Z</dcterms:modified>
</cp:coreProperties>
</file>